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6" r:id="rId3"/>
  </p:sldMasterIdLst>
  <p:notesMasterIdLst>
    <p:notesMasterId r:id="rId133"/>
  </p:notesMasterIdLst>
  <p:sldIdLst>
    <p:sldId id="277" r:id="rId4"/>
    <p:sldId id="683" r:id="rId5"/>
    <p:sldId id="515" r:id="rId6"/>
    <p:sldId id="531" r:id="rId7"/>
    <p:sldId id="280" r:id="rId8"/>
    <p:sldId id="530" r:id="rId9"/>
    <p:sldId id="529" r:id="rId10"/>
    <p:sldId id="532" r:id="rId11"/>
    <p:sldId id="540" r:id="rId12"/>
    <p:sldId id="535" r:id="rId13"/>
    <p:sldId id="646" r:id="rId14"/>
    <p:sldId id="538" r:id="rId15"/>
    <p:sldId id="537" r:id="rId16"/>
    <p:sldId id="541" r:id="rId17"/>
    <p:sldId id="542" r:id="rId18"/>
    <p:sldId id="545" r:id="rId19"/>
    <p:sldId id="605" r:id="rId20"/>
    <p:sldId id="626" r:id="rId21"/>
    <p:sldId id="627" r:id="rId22"/>
    <p:sldId id="547" r:id="rId23"/>
    <p:sldId id="624" r:id="rId24"/>
    <p:sldId id="602" r:id="rId25"/>
    <p:sldId id="682" r:id="rId26"/>
    <p:sldId id="548" r:id="rId27"/>
    <p:sldId id="601" r:id="rId28"/>
    <p:sldId id="622" r:id="rId29"/>
    <p:sldId id="623" r:id="rId30"/>
    <p:sldId id="628" r:id="rId31"/>
    <p:sldId id="611" r:id="rId32"/>
    <p:sldId id="656" r:id="rId33"/>
    <p:sldId id="552" r:id="rId34"/>
    <p:sldId id="553" r:id="rId35"/>
    <p:sldId id="554" r:id="rId36"/>
    <p:sldId id="556" r:id="rId37"/>
    <p:sldId id="555" r:id="rId38"/>
    <p:sldId id="631" r:id="rId39"/>
    <p:sldId id="612" r:id="rId40"/>
    <p:sldId id="657" r:id="rId41"/>
    <p:sldId id="558" r:id="rId42"/>
    <p:sldId id="559" r:id="rId43"/>
    <p:sldId id="610" r:id="rId44"/>
    <p:sldId id="561" r:id="rId45"/>
    <p:sldId id="639" r:id="rId46"/>
    <p:sldId id="632" r:id="rId47"/>
    <p:sldId id="640" r:id="rId48"/>
    <p:sldId id="638" r:id="rId49"/>
    <p:sldId id="653" r:id="rId50"/>
    <p:sldId id="658" r:id="rId51"/>
    <p:sldId id="654" r:id="rId52"/>
    <p:sldId id="659" r:id="rId53"/>
    <p:sldId id="563" r:id="rId54"/>
    <p:sldId id="636" r:id="rId55"/>
    <p:sldId id="603" r:id="rId56"/>
    <p:sldId id="660" r:id="rId57"/>
    <p:sldId id="661" r:id="rId58"/>
    <p:sldId id="634" r:id="rId59"/>
    <p:sldId id="604" r:id="rId60"/>
    <p:sldId id="662" r:id="rId61"/>
    <p:sldId id="643" r:id="rId62"/>
    <p:sldId id="635" r:id="rId63"/>
    <p:sldId id="642" r:id="rId64"/>
    <p:sldId id="600" r:id="rId65"/>
    <p:sldId id="566" r:id="rId66"/>
    <p:sldId id="645" r:id="rId67"/>
    <p:sldId id="564" r:id="rId68"/>
    <p:sldId id="693" r:id="rId69"/>
    <p:sldId id="533" r:id="rId70"/>
    <p:sldId id="616" r:id="rId71"/>
    <p:sldId id="617" r:id="rId72"/>
    <p:sldId id="649" r:id="rId73"/>
    <p:sldId id="570" r:id="rId74"/>
    <p:sldId id="583" r:id="rId75"/>
    <p:sldId id="571" r:id="rId76"/>
    <p:sldId id="573" r:id="rId77"/>
    <p:sldId id="572" r:id="rId78"/>
    <p:sldId id="674" r:id="rId79"/>
    <p:sldId id="675" r:id="rId80"/>
    <p:sldId id="668" r:id="rId81"/>
    <p:sldId id="676" r:id="rId82"/>
    <p:sldId id="669" r:id="rId83"/>
    <p:sldId id="672" r:id="rId84"/>
    <p:sldId id="574" r:id="rId85"/>
    <p:sldId id="671" r:id="rId86"/>
    <p:sldId id="692" r:id="rId87"/>
    <p:sldId id="678" r:id="rId88"/>
    <p:sldId id="677" r:id="rId89"/>
    <p:sldId id="664" r:id="rId90"/>
    <p:sldId id="673" r:id="rId91"/>
    <p:sldId id="576" r:id="rId92"/>
    <p:sldId id="647" r:id="rId93"/>
    <p:sldId id="684" r:id="rId94"/>
    <p:sldId id="685" r:id="rId95"/>
    <p:sldId id="667" r:id="rId96"/>
    <p:sldId id="577" r:id="rId97"/>
    <p:sldId id="670" r:id="rId98"/>
    <p:sldId id="585" r:id="rId99"/>
    <p:sldId id="584" r:id="rId100"/>
    <p:sldId id="586" r:id="rId101"/>
    <p:sldId id="534" r:id="rId102"/>
    <p:sldId id="614" r:id="rId103"/>
    <p:sldId id="648" r:id="rId104"/>
    <p:sldId id="618" r:id="rId105"/>
    <p:sldId id="565" r:id="rId106"/>
    <p:sldId id="615" r:id="rId107"/>
    <p:sldId id="663" r:id="rId108"/>
    <p:sldId id="619" r:id="rId109"/>
    <p:sldId id="652" r:id="rId110"/>
    <p:sldId id="588" r:id="rId111"/>
    <p:sldId id="589" r:id="rId112"/>
    <p:sldId id="590" r:id="rId113"/>
    <p:sldId id="591" r:id="rId114"/>
    <p:sldId id="593" r:id="rId115"/>
    <p:sldId id="578" r:id="rId116"/>
    <p:sldId id="686" r:id="rId117"/>
    <p:sldId id="620" r:id="rId118"/>
    <p:sldId id="596" r:id="rId119"/>
    <p:sldId id="595" r:id="rId120"/>
    <p:sldId id="691" r:id="rId121"/>
    <p:sldId id="579" r:id="rId122"/>
    <p:sldId id="687" r:id="rId123"/>
    <p:sldId id="580" r:id="rId124"/>
    <p:sldId id="688" r:id="rId125"/>
    <p:sldId id="581" r:id="rId126"/>
    <p:sldId id="689" r:id="rId127"/>
    <p:sldId id="690" r:id="rId128"/>
    <p:sldId id="679" r:id="rId129"/>
    <p:sldId id="680" r:id="rId130"/>
    <p:sldId id="681" r:id="rId131"/>
    <p:sldId id="582" r:id="rId1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s" id="{4DA9FF83-01AE-414B-AE24-AB70921E8644}">
          <p14:sldIdLst>
            <p14:sldId id="277"/>
            <p14:sldId id="683"/>
            <p14:sldId id="515"/>
            <p14:sldId id="531"/>
            <p14:sldId id="280"/>
            <p14:sldId id="530"/>
            <p14:sldId id="529"/>
            <p14:sldId id="532"/>
            <p14:sldId id="540"/>
            <p14:sldId id="535"/>
            <p14:sldId id="646"/>
            <p14:sldId id="538"/>
            <p14:sldId id="537"/>
            <p14:sldId id="541"/>
            <p14:sldId id="542"/>
            <p14:sldId id="545"/>
            <p14:sldId id="605"/>
            <p14:sldId id="626"/>
            <p14:sldId id="627"/>
            <p14:sldId id="547"/>
            <p14:sldId id="624"/>
            <p14:sldId id="602"/>
            <p14:sldId id="682"/>
            <p14:sldId id="548"/>
            <p14:sldId id="601"/>
            <p14:sldId id="622"/>
            <p14:sldId id="623"/>
            <p14:sldId id="628"/>
            <p14:sldId id="611"/>
            <p14:sldId id="656"/>
            <p14:sldId id="552"/>
            <p14:sldId id="553"/>
            <p14:sldId id="554"/>
            <p14:sldId id="556"/>
            <p14:sldId id="555"/>
            <p14:sldId id="631"/>
            <p14:sldId id="612"/>
            <p14:sldId id="657"/>
            <p14:sldId id="558"/>
            <p14:sldId id="559"/>
            <p14:sldId id="610"/>
            <p14:sldId id="561"/>
            <p14:sldId id="639"/>
            <p14:sldId id="632"/>
            <p14:sldId id="640"/>
            <p14:sldId id="638"/>
            <p14:sldId id="653"/>
            <p14:sldId id="658"/>
            <p14:sldId id="654"/>
            <p14:sldId id="659"/>
            <p14:sldId id="563"/>
            <p14:sldId id="636"/>
            <p14:sldId id="603"/>
            <p14:sldId id="660"/>
            <p14:sldId id="661"/>
            <p14:sldId id="634"/>
            <p14:sldId id="604"/>
            <p14:sldId id="662"/>
            <p14:sldId id="643"/>
            <p14:sldId id="635"/>
            <p14:sldId id="642"/>
            <p14:sldId id="600"/>
            <p14:sldId id="566"/>
            <p14:sldId id="645"/>
            <p14:sldId id="564"/>
            <p14:sldId id="693"/>
            <p14:sldId id="533"/>
            <p14:sldId id="616"/>
            <p14:sldId id="617"/>
            <p14:sldId id="649"/>
            <p14:sldId id="570"/>
            <p14:sldId id="583"/>
            <p14:sldId id="571"/>
            <p14:sldId id="573"/>
            <p14:sldId id="572"/>
            <p14:sldId id="674"/>
            <p14:sldId id="675"/>
            <p14:sldId id="668"/>
            <p14:sldId id="676"/>
            <p14:sldId id="669"/>
            <p14:sldId id="672"/>
            <p14:sldId id="574"/>
            <p14:sldId id="671"/>
            <p14:sldId id="692"/>
            <p14:sldId id="678"/>
            <p14:sldId id="677"/>
            <p14:sldId id="664"/>
            <p14:sldId id="673"/>
            <p14:sldId id="576"/>
            <p14:sldId id="647"/>
            <p14:sldId id="684"/>
            <p14:sldId id="685"/>
            <p14:sldId id="667"/>
            <p14:sldId id="577"/>
            <p14:sldId id="670"/>
            <p14:sldId id="585"/>
            <p14:sldId id="584"/>
            <p14:sldId id="586"/>
            <p14:sldId id="534"/>
            <p14:sldId id="614"/>
            <p14:sldId id="648"/>
            <p14:sldId id="618"/>
            <p14:sldId id="565"/>
            <p14:sldId id="615"/>
            <p14:sldId id="663"/>
            <p14:sldId id="619"/>
            <p14:sldId id="652"/>
            <p14:sldId id="588"/>
            <p14:sldId id="589"/>
            <p14:sldId id="590"/>
            <p14:sldId id="591"/>
            <p14:sldId id="593"/>
            <p14:sldId id="578"/>
            <p14:sldId id="686"/>
            <p14:sldId id="620"/>
            <p14:sldId id="596"/>
            <p14:sldId id="595"/>
            <p14:sldId id="691"/>
            <p14:sldId id="579"/>
            <p14:sldId id="687"/>
            <p14:sldId id="580"/>
            <p14:sldId id="688"/>
            <p14:sldId id="581"/>
            <p14:sldId id="689"/>
            <p14:sldId id="690"/>
            <p14:sldId id="679"/>
            <p14:sldId id="680"/>
            <p14:sldId id="681"/>
            <p14:sldId id="582"/>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guide id="4" pos="264" userDrawn="1">
          <p15:clr>
            <a:srgbClr val="A4A3A4"/>
          </p15:clr>
        </p15:guide>
        <p15:guide id="5" orient="horz" pos="744" userDrawn="1">
          <p15:clr>
            <a:srgbClr val="A4A3A4"/>
          </p15:clr>
        </p15:guide>
        <p15:guide id="6" pos="3216" userDrawn="1">
          <p15:clr>
            <a:srgbClr val="A4A3A4"/>
          </p15:clr>
        </p15:guide>
        <p15:guide id="7" pos="2568" userDrawn="1">
          <p15:clr>
            <a:srgbClr val="A4A3A4"/>
          </p15:clr>
        </p15:guide>
        <p15:guide id="8" pos="50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er Zou" initials="SZ" lastIdx="4" clrIdx="0"/>
  <p:cmAuthor id="2" name="Jay Lee" initials="J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00"/>
    <a:srgbClr val="0082A0"/>
    <a:srgbClr val="3098B0"/>
    <a:srgbClr val="00CCFF"/>
    <a:srgbClr val="FF0066"/>
    <a:srgbClr val="F5F5F5"/>
    <a:srgbClr val="E9E9E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99"/>
    <p:restoredTop sz="94419"/>
  </p:normalViewPr>
  <p:slideViewPr>
    <p:cSldViewPr snapToGrid="0">
      <p:cViewPr varScale="1">
        <p:scale>
          <a:sx n="107" d="100"/>
          <a:sy n="107" d="100"/>
        </p:scale>
        <p:origin x="224" y="168"/>
      </p:cViewPr>
      <p:guideLst>
        <p:guide pos="3840"/>
        <p:guide orient="horz" pos="2160"/>
        <p:guide pos="264"/>
        <p:guide orient="horz" pos="744"/>
        <p:guide pos="3216"/>
        <p:guide pos="2568"/>
        <p:guide pos="50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987E4-3601-B54C-878E-8FD46DFC68E0}"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2DA00-B48D-D74F-8317-6FAFADDE4967}" type="slidenum">
              <a:rPr lang="en-US" smtClean="0"/>
              <a:t>‹#›</a:t>
            </a:fld>
            <a:endParaRPr lang="en-US"/>
          </a:p>
        </p:txBody>
      </p:sp>
    </p:spTree>
    <p:extLst>
      <p:ext uri="{BB962C8B-B14F-4D97-AF65-F5344CB8AC3E}">
        <p14:creationId xmlns:p14="http://schemas.microsoft.com/office/powerpoint/2010/main" val="87875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A82DA00-B48D-D74F-8317-6FAFADDE4967}" type="slidenum">
              <a:rPr lang="en-US" smtClean="0"/>
              <a:t>1</a:t>
            </a:fld>
            <a:endParaRPr lang="en-US"/>
          </a:p>
        </p:txBody>
      </p:sp>
    </p:spTree>
    <p:extLst>
      <p:ext uri="{BB962C8B-B14F-4D97-AF65-F5344CB8AC3E}">
        <p14:creationId xmlns:p14="http://schemas.microsoft.com/office/powerpoint/2010/main" val="376857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958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8162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94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t>
            </a:r>
            <a:r>
              <a:rPr lang="en-US" altLang="zh-CN" dirty="0"/>
              <a:t>w</a:t>
            </a:r>
            <a:r>
              <a:rPr lang="zh-CN" altLang="en-US" dirty="0"/>
              <a:t> </a:t>
            </a:r>
            <a:r>
              <a:rPr lang="en-US" altLang="zh-CN" dirty="0"/>
              <a:t>content</a:t>
            </a:r>
            <a:r>
              <a:rPr lang="zh-CN" altLang="en-US" dirty="0"/>
              <a:t> </a:t>
            </a:r>
            <a:r>
              <a:rPr lang="en-US" altLang="zh-CN" dirty="0"/>
              <a:t>is</a:t>
            </a:r>
            <a:r>
              <a:rPr lang="zh-CN" altLang="en-US" dirty="0"/>
              <a:t> </a:t>
            </a:r>
            <a:r>
              <a:rPr lang="en-US" altLang="zh-CN" dirty="0"/>
              <a:t>being</a:t>
            </a:r>
            <a:r>
              <a:rPr lang="zh-CN" altLang="en-US" dirty="0"/>
              <a:t> </a:t>
            </a:r>
            <a:r>
              <a:rPr lang="en-US" altLang="zh-CN" dirty="0"/>
              <a:t>generated</a:t>
            </a:r>
            <a:r>
              <a:rPr lang="zh-CN" altLang="en-US" dirty="0"/>
              <a:t> </a:t>
            </a:r>
            <a:r>
              <a:rPr lang="en-US" altLang="zh-CN" dirty="0"/>
              <a:t>every</a:t>
            </a:r>
            <a:r>
              <a:rPr lang="zh-CN" altLang="en-US" dirty="0"/>
              <a:t> </a:t>
            </a:r>
            <a:r>
              <a:rPr lang="en-US" altLang="zh-CN" dirty="0"/>
              <a:t>second.</a:t>
            </a:r>
            <a:r>
              <a:rPr lang="zh-CN" altLang="en-US" dirty="0"/>
              <a:t> </a:t>
            </a:r>
            <a:endParaRPr lang="en-US" altLang="zh-CN" dirty="0"/>
          </a:p>
          <a:p>
            <a:r>
              <a:rPr lang="en-US" altLang="zh-CN" dirty="0"/>
              <a:t>We</a:t>
            </a:r>
            <a:r>
              <a:rPr lang="zh-CN" altLang="en-US" dirty="0"/>
              <a:t> </a:t>
            </a:r>
            <a:r>
              <a:rPr lang="en-US" altLang="zh-CN" dirty="0"/>
              <a:t>have</a:t>
            </a:r>
            <a:r>
              <a:rPr lang="zh-CN" altLang="en-US" dirty="0"/>
              <a:t> </a:t>
            </a:r>
            <a:r>
              <a:rPr lang="en-US" altLang="zh-CN" dirty="0"/>
              <a:t>technology</a:t>
            </a:r>
            <a:r>
              <a:rPr lang="zh-CN" altLang="en-US" dirty="0"/>
              <a:t> </a:t>
            </a:r>
            <a:r>
              <a:rPr lang="en-US" altLang="zh-CN" dirty="0"/>
              <a:t>to</a:t>
            </a:r>
            <a:r>
              <a:rPr lang="zh-CN" altLang="en-US" dirty="0"/>
              <a:t> </a:t>
            </a:r>
            <a:r>
              <a:rPr lang="en-US" altLang="zh-CN" dirty="0"/>
              <a:t>integrate.</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204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88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601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578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669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12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649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I’m</a:t>
            </a:r>
            <a:r>
              <a:rPr lang="zh-CN" altLang="en-US" dirty="0"/>
              <a:t> </a:t>
            </a:r>
            <a:r>
              <a:rPr lang="en-US" altLang="zh-CN" dirty="0"/>
              <a:t>going to</a:t>
            </a:r>
            <a:r>
              <a:rPr lang="zh-CN" altLang="en-US" dirty="0"/>
              <a:t> </a:t>
            </a:r>
            <a:r>
              <a:rPr lang="en-US" altLang="zh-CN" dirty="0"/>
              <a:t>unpack</a:t>
            </a:r>
            <a:r>
              <a:rPr lang="zh-CN" altLang="en-US" dirty="0"/>
              <a:t> </a:t>
            </a:r>
            <a:r>
              <a:rPr lang="en-US" altLang="zh-CN" dirty="0"/>
              <a:t>each</a:t>
            </a:r>
            <a:r>
              <a:rPr lang="zh-CN" altLang="en-US" dirty="0"/>
              <a:t> </a:t>
            </a:r>
            <a:r>
              <a:rPr lang="en-US" altLang="zh-CN" dirty="0"/>
              <a:t>current</a:t>
            </a:r>
            <a:r>
              <a:rPr lang="zh-CN" altLang="en-US" dirty="0"/>
              <a:t> </a:t>
            </a:r>
            <a:r>
              <a:rPr lang="en-US" altLang="zh-CN" dirty="0"/>
              <a:t>pain</a:t>
            </a:r>
            <a:r>
              <a:rPr lang="zh-CN" altLang="en-US" dirty="0"/>
              <a:t> </a:t>
            </a:r>
            <a:r>
              <a:rPr lang="en-US" altLang="zh-CN" dirty="0"/>
              <a:t>point</a:t>
            </a:r>
            <a:r>
              <a:rPr lang="zh-CN" altLang="en-US" dirty="0"/>
              <a:t> </a:t>
            </a:r>
            <a:r>
              <a:rPr lang="en-US" altLang="zh-CN" dirty="0"/>
              <a:t>and</a:t>
            </a:r>
            <a:r>
              <a:rPr lang="zh-CN" altLang="en-US" dirty="0"/>
              <a:t> </a:t>
            </a:r>
            <a:r>
              <a:rPr lang="en-US" altLang="zh-CN" dirty="0"/>
              <a:t>solution</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endParaRPr lang="en-US" altLang="zh-CN" dirty="0"/>
          </a:p>
          <a:p>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lost</a:t>
            </a:r>
            <a:r>
              <a:rPr lang="zh-CN" altLang="en-US" dirty="0"/>
              <a:t> </a:t>
            </a:r>
            <a:r>
              <a:rPr lang="en-US" altLang="zh-CN" dirty="0"/>
              <a:t>focus</a:t>
            </a:r>
            <a:r>
              <a:rPr lang="zh-CN" altLang="en-US" dirty="0"/>
              <a:t> </a:t>
            </a:r>
            <a:r>
              <a:rPr lang="en-US" altLang="zh-CN" dirty="0"/>
              <a:t>which</a:t>
            </a:r>
            <a:r>
              <a:rPr lang="zh-CN" altLang="en-US" dirty="0"/>
              <a:t> </a:t>
            </a:r>
            <a:r>
              <a:rPr lang="en-US" altLang="zh-CN" dirty="0"/>
              <a:t>brought</a:t>
            </a:r>
            <a:r>
              <a:rPr lang="zh-CN" altLang="en-US" dirty="0"/>
              <a:t> </a:t>
            </a:r>
            <a:r>
              <a:rPr lang="en-US" altLang="zh-CN" dirty="0"/>
              <a:t>by</a:t>
            </a:r>
            <a:r>
              <a:rPr lang="zh-CN" altLang="en-US" dirty="0"/>
              <a:t> </a:t>
            </a:r>
            <a:r>
              <a:rPr lang="en-US" altLang="zh-CN" dirty="0"/>
              <a:t>long</a:t>
            </a:r>
            <a:r>
              <a:rPr lang="zh-CN" altLang="en-US" dirty="0"/>
              <a:t> </a:t>
            </a:r>
            <a:r>
              <a:rPr lang="en-US" altLang="zh-CN" dirty="0"/>
              <a:t>reading</a:t>
            </a:r>
            <a:r>
              <a:rPr lang="zh-CN" altLang="en-US" dirty="0"/>
              <a:t> </a:t>
            </a:r>
            <a:r>
              <a:rPr lang="en-US" altLang="zh-CN" dirty="0"/>
              <a:t>list,</a:t>
            </a:r>
            <a:r>
              <a:rPr lang="zh-CN" altLang="en-US" dirty="0"/>
              <a:t> </a:t>
            </a:r>
            <a:r>
              <a:rPr lang="en-US" altLang="zh-CN" dirty="0"/>
              <a:t>quick</a:t>
            </a:r>
            <a:r>
              <a:rPr lang="zh-CN" altLang="en-US" dirty="0"/>
              <a:t> </a:t>
            </a:r>
            <a:r>
              <a:rPr lang="en-US" altLang="zh-CN" dirty="0"/>
              <a:t>scrolling</a:t>
            </a:r>
            <a:r>
              <a:rPr lang="zh-CN" altLang="en-US" dirty="0"/>
              <a:t> </a:t>
            </a:r>
            <a:r>
              <a:rPr lang="en-US" altLang="zh-CN" dirty="0"/>
              <a:t>down</a:t>
            </a:r>
            <a:r>
              <a:rPr lang="zh-CN" altLang="en-US" dirty="0"/>
              <a:t> </a:t>
            </a:r>
            <a:r>
              <a:rPr lang="en-US" altLang="zh-CN" dirty="0"/>
              <a:t>and</a:t>
            </a:r>
            <a:r>
              <a:rPr lang="zh-CN" altLang="en-US" dirty="0"/>
              <a:t> </a:t>
            </a:r>
            <a:r>
              <a:rPr lang="en-US" altLang="zh-CN" dirty="0"/>
              <a:t>view</a:t>
            </a:r>
            <a:r>
              <a:rPr lang="zh-CN" altLang="en-US" dirty="0"/>
              <a:t> </a:t>
            </a:r>
            <a:r>
              <a:rPr lang="en-US" altLang="zh-CN" dirty="0"/>
              <a:t>the</a:t>
            </a:r>
            <a:r>
              <a:rPr lang="zh-CN" altLang="en-US" dirty="0"/>
              <a:t> </a:t>
            </a:r>
            <a:r>
              <a:rPr lang="en-US" altLang="zh-CN" dirty="0"/>
              <a:t>content</a:t>
            </a:r>
            <a:r>
              <a:rPr lang="zh-CN" altLang="en-US" dirty="0"/>
              <a:t> </a:t>
            </a:r>
            <a:r>
              <a:rPr lang="en-US" altLang="zh-CN" dirty="0"/>
              <a:t>in</a:t>
            </a:r>
            <a:r>
              <a:rPr lang="zh-CN" altLang="en-US" dirty="0"/>
              <a:t> </a:t>
            </a:r>
            <a:r>
              <a:rPr lang="en-US" altLang="zh-CN" dirty="0"/>
              <a:t>a</a:t>
            </a:r>
            <a:r>
              <a:rPr lang="zh-CN" altLang="en-US" dirty="0"/>
              <a:t> </a:t>
            </a:r>
            <a:r>
              <a:rPr lang="en-US" altLang="zh-CN" dirty="0"/>
              <a:t>same</a:t>
            </a:r>
            <a:r>
              <a:rPr lang="zh-CN" altLang="en-US" dirty="0"/>
              <a:t> </a:t>
            </a:r>
            <a:r>
              <a:rPr lang="en-US" altLang="zh-CN" dirty="0"/>
              <a:t>pattern.</a:t>
            </a:r>
          </a:p>
          <a:p>
            <a:r>
              <a:rPr lang="en-US" altLang="zh-CN" dirty="0"/>
              <a:t>People’s</a:t>
            </a:r>
            <a:r>
              <a:rPr lang="zh-CN" altLang="en-US" dirty="0"/>
              <a:t> </a:t>
            </a:r>
            <a:r>
              <a:rPr lang="en-US" altLang="zh-CN" dirty="0"/>
              <a:t>perception</a:t>
            </a:r>
            <a:r>
              <a:rPr lang="zh-CN" altLang="en-US" dirty="0"/>
              <a:t> </a:t>
            </a:r>
            <a:r>
              <a:rPr lang="en-US" altLang="zh-CN" dirty="0"/>
              <a:t>is</a:t>
            </a:r>
            <a:r>
              <a:rPr lang="zh-CN" altLang="en-US" dirty="0"/>
              <a:t> </a:t>
            </a:r>
            <a:r>
              <a:rPr lang="en-US" altLang="zh-CN" dirty="0"/>
              <a:t>getting</a:t>
            </a:r>
            <a:r>
              <a:rPr lang="zh-CN" altLang="en-US" dirty="0"/>
              <a:t> </a:t>
            </a:r>
            <a:r>
              <a:rPr lang="en-US" altLang="zh-CN" dirty="0"/>
              <a:t>flatten.</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99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621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80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4513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1135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a:t>
            </a:r>
            <a:r>
              <a:rPr lang="zh-CN" altLang="en-US" dirty="0"/>
              <a:t> </a:t>
            </a:r>
            <a:r>
              <a:rPr lang="en-US" altLang="zh-CN" dirty="0"/>
              <a:t>back</a:t>
            </a:r>
            <a:r>
              <a:rPr lang="zh-CN" altLang="en-US" dirty="0"/>
              <a:t> </a:t>
            </a:r>
            <a:r>
              <a:rPr lang="en-US" altLang="zh-CN" dirty="0"/>
              <a:t>to</a:t>
            </a:r>
            <a:r>
              <a:rPr lang="zh-CN" altLang="en-US" dirty="0"/>
              <a:t> </a:t>
            </a:r>
            <a:r>
              <a:rPr lang="en-US" altLang="zh-CN" dirty="0"/>
              <a:t>the</a:t>
            </a:r>
            <a:r>
              <a:rPr lang="zh-CN" altLang="en-US" dirty="0"/>
              <a:t> </a:t>
            </a:r>
            <a:r>
              <a:rPr lang="en-US" altLang="zh-CN" dirty="0"/>
              <a:t>core</a:t>
            </a:r>
            <a:r>
              <a:rPr lang="zh-CN" altLang="en-US" dirty="0"/>
              <a:t> </a:t>
            </a:r>
            <a:r>
              <a:rPr lang="en-US" altLang="zh-CN" dirty="0"/>
              <a:t>question.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756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0525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8321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6126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2697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609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3460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9495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5002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r>
              <a:rPr lang="en-US" altLang="zh-CN" dirty="0"/>
              <a:t>But</a:t>
            </a:r>
            <a:r>
              <a:rPr lang="zh-CN" altLang="en-US" dirty="0"/>
              <a:t> </a:t>
            </a:r>
            <a:r>
              <a:rPr lang="en-US" altLang="zh-CN" dirty="0"/>
              <a:t>there</a:t>
            </a:r>
            <a:r>
              <a:rPr lang="zh-CN" altLang="en-US" dirty="0"/>
              <a:t> </a:t>
            </a:r>
            <a:r>
              <a:rPr lang="en-US" altLang="zh-CN" dirty="0"/>
              <a:t>is</a:t>
            </a:r>
            <a:r>
              <a:rPr lang="zh-CN" altLang="en-US" dirty="0"/>
              <a:t> </a:t>
            </a:r>
            <a:r>
              <a:rPr lang="en-US" altLang="zh-CN" dirty="0"/>
              <a:t>another</a:t>
            </a:r>
            <a:r>
              <a:rPr lang="zh-CN" altLang="en-US" dirty="0"/>
              <a:t> </a:t>
            </a:r>
            <a:r>
              <a:rPr lang="en-US" altLang="zh-CN" dirty="0"/>
              <a:t>part</a:t>
            </a:r>
            <a:r>
              <a:rPr lang="zh-CN" altLang="en-US" dirty="0"/>
              <a:t> </a:t>
            </a:r>
            <a:r>
              <a:rPr lang="en-US" altLang="zh-CN" dirty="0"/>
              <a:t>of</a:t>
            </a:r>
            <a:r>
              <a:rPr lang="zh-CN" altLang="en-US" dirty="0"/>
              <a:t> </a:t>
            </a:r>
            <a:r>
              <a:rPr lang="en-US" altLang="zh-CN" dirty="0"/>
              <a:t>this</a:t>
            </a:r>
            <a:r>
              <a:rPr lang="zh-CN" altLang="en-US" dirty="0"/>
              <a:t> </a:t>
            </a:r>
            <a:r>
              <a:rPr lang="en-US" altLang="zh-CN" dirty="0"/>
              <a:t>problem,</a:t>
            </a:r>
            <a:r>
              <a:rPr lang="zh-CN" altLang="en-US" dirty="0"/>
              <a:t> </a:t>
            </a:r>
            <a:r>
              <a:rPr lang="en-US" altLang="zh-CN" dirty="0"/>
              <a:t>why</a:t>
            </a:r>
            <a:r>
              <a:rPr lang="zh-CN" altLang="en-US" dirty="0"/>
              <a:t> </a:t>
            </a:r>
            <a:r>
              <a:rPr lang="en-US" altLang="zh-CN" dirty="0"/>
              <a:t>people</a:t>
            </a:r>
            <a:r>
              <a:rPr lang="zh-CN" altLang="en-US" dirty="0"/>
              <a:t> </a:t>
            </a:r>
            <a:r>
              <a:rPr lang="en-US" altLang="zh-CN" dirty="0"/>
              <a:t>lost</a:t>
            </a:r>
            <a:r>
              <a:rPr lang="zh-CN" altLang="en-US" dirty="0"/>
              <a:t> </a:t>
            </a:r>
            <a:r>
              <a:rPr lang="en-US" altLang="zh-CN" dirty="0"/>
              <a:t>their</a:t>
            </a:r>
            <a:r>
              <a:rPr lang="zh-CN" altLang="en-US" dirty="0"/>
              <a:t> </a:t>
            </a:r>
            <a:r>
              <a:rPr lang="en-US" altLang="zh-CN" dirty="0"/>
              <a:t>focus</a:t>
            </a:r>
            <a:r>
              <a:rPr lang="zh-CN" altLang="en-US" dirty="0"/>
              <a:t> </a:t>
            </a:r>
            <a:r>
              <a:rPr lang="en-US" altLang="zh-CN" dirty="0"/>
              <a:t>on</a:t>
            </a:r>
            <a:r>
              <a:rPr lang="zh-CN" altLang="en-US" dirty="0"/>
              <a:t> </a:t>
            </a:r>
            <a:r>
              <a:rPr lang="en-US" altLang="zh-CN" dirty="0"/>
              <a:t>our</a:t>
            </a:r>
            <a:r>
              <a:rPr lang="zh-CN" altLang="en-US" dirty="0"/>
              <a:t> </a:t>
            </a:r>
            <a:r>
              <a:rPr lang="en-US" altLang="zh-CN" dirty="0"/>
              <a:t>design,</a:t>
            </a:r>
            <a:r>
              <a:rPr lang="zh-CN" altLang="en-US" dirty="0"/>
              <a:t> </a:t>
            </a:r>
            <a:r>
              <a:rPr lang="en-US" altLang="zh-CN" dirty="0"/>
              <a:t>may</a:t>
            </a:r>
            <a:r>
              <a:rPr lang="zh-CN" altLang="en-US" dirty="0"/>
              <a:t> </a:t>
            </a:r>
            <a:r>
              <a:rPr lang="en-US" altLang="zh-CN" dirty="0"/>
              <a:t>be</a:t>
            </a:r>
            <a:r>
              <a:rPr lang="zh-CN" altLang="en-US" dirty="0"/>
              <a:t> </a:t>
            </a:r>
            <a:r>
              <a:rPr lang="en-US" altLang="zh-CN" dirty="0"/>
              <a:t>they</a:t>
            </a:r>
            <a:r>
              <a:rPr lang="zh-CN" altLang="en-US" dirty="0"/>
              <a:t> </a:t>
            </a:r>
            <a:r>
              <a:rPr lang="en-US" altLang="zh-CN" dirty="0"/>
              <a:t>couldn’t</a:t>
            </a:r>
            <a:r>
              <a:rPr lang="zh-CN" altLang="en-US" dirty="0"/>
              <a:t> </a:t>
            </a:r>
            <a:r>
              <a:rPr lang="en-US" altLang="zh-CN" dirty="0"/>
              <a:t>find</a:t>
            </a:r>
            <a:r>
              <a:rPr lang="zh-CN" altLang="en-US" dirty="0"/>
              <a:t> </a:t>
            </a:r>
            <a:r>
              <a:rPr lang="en-US" altLang="zh-CN" dirty="0"/>
              <a:t>the</a:t>
            </a:r>
            <a:r>
              <a:rPr lang="zh-CN" altLang="en-US" dirty="0"/>
              <a:t> </a:t>
            </a:r>
            <a:r>
              <a:rPr lang="en-US" altLang="zh-CN" dirty="0"/>
              <a:t>topics</a:t>
            </a:r>
            <a:r>
              <a:rPr lang="zh-CN" altLang="en-US" dirty="0"/>
              <a:t> </a:t>
            </a:r>
            <a:r>
              <a:rPr lang="en-US" altLang="zh-CN" dirty="0"/>
              <a:t>they</a:t>
            </a:r>
            <a:r>
              <a:rPr lang="zh-CN" altLang="en-US" dirty="0"/>
              <a:t> </a:t>
            </a:r>
            <a:r>
              <a:rPr lang="en-US" altLang="zh-CN" dirty="0"/>
              <a:t>are</a:t>
            </a:r>
            <a:r>
              <a:rPr lang="zh-CN" altLang="en-US" dirty="0"/>
              <a:t> </a:t>
            </a:r>
            <a:r>
              <a:rPr lang="en-US" altLang="zh-CN" dirty="0"/>
              <a:t>interested</a:t>
            </a:r>
            <a:r>
              <a:rPr lang="zh-CN" altLang="en-US" dirty="0"/>
              <a:t> </a:t>
            </a:r>
            <a:r>
              <a:rPr lang="en-US" altLang="zh-CN" dirty="0"/>
              <a:t>in.</a:t>
            </a:r>
            <a:r>
              <a:rPr lang="zh-CN" altLang="en-US" dirty="0"/>
              <a:t> </a:t>
            </a: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noProof="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7450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8976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766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7078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506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6757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389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03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News</a:t>
            </a:r>
            <a:r>
              <a:rPr lang="zh-CN" altLang="en-US" dirty="0"/>
              <a:t> </a:t>
            </a:r>
            <a:r>
              <a:rPr lang="en-US" altLang="zh-CN" dirty="0"/>
              <a:t>is</a:t>
            </a:r>
            <a:r>
              <a:rPr lang="zh-CN" altLang="en-US" dirty="0"/>
              <a:t> </a:t>
            </a:r>
            <a:r>
              <a:rPr lang="en-US" altLang="zh-CN" dirty="0"/>
              <a:t>a</a:t>
            </a:r>
            <a:r>
              <a:rPr lang="zh-CN" altLang="en-US" dirty="0"/>
              <a:t> </a:t>
            </a:r>
            <a:r>
              <a:rPr lang="en-US" altLang="zh-CN" dirty="0"/>
              <a:t>breaking</a:t>
            </a:r>
            <a:r>
              <a:rPr lang="zh-CN" altLang="en-US" dirty="0"/>
              <a:t> </a:t>
            </a:r>
            <a:r>
              <a:rPr lang="en-US" altLang="zh-CN" dirty="0"/>
              <a:t>image</a:t>
            </a:r>
            <a:r>
              <a:rPr lang="zh-CN" altLang="en-US" dirty="0"/>
              <a:t> </a:t>
            </a:r>
            <a:r>
              <a:rPr lang="en-US" altLang="zh-CN" dirty="0"/>
              <a:t>in</a:t>
            </a:r>
            <a:r>
              <a:rPr lang="zh-CN" altLang="en-US" dirty="0"/>
              <a:t> </a:t>
            </a:r>
            <a:r>
              <a:rPr lang="en-US" altLang="zh-CN" dirty="0"/>
              <a:t>common</a:t>
            </a:r>
            <a:r>
              <a:rPr lang="zh-CN" altLang="en-US" dirty="0"/>
              <a:t> </a:t>
            </a:r>
            <a:r>
              <a:rPr lang="en-US" altLang="zh-CN" dirty="0"/>
              <a:t>sense.</a:t>
            </a:r>
            <a:r>
              <a:rPr lang="zh-CN" altLang="en-US" dirty="0"/>
              <a:t> </a:t>
            </a:r>
            <a:r>
              <a:rPr lang="en-US" altLang="zh-CN" dirty="0"/>
              <a:t>But</a:t>
            </a:r>
            <a:r>
              <a:rPr lang="zh-CN" altLang="en-US" dirty="0"/>
              <a:t> </a:t>
            </a:r>
            <a:r>
              <a:rPr lang="en-US" altLang="zh-CN" dirty="0"/>
              <a:t>when</a:t>
            </a:r>
            <a:r>
              <a:rPr lang="zh-CN" altLang="en-US" dirty="0"/>
              <a:t> </a:t>
            </a:r>
            <a:r>
              <a:rPr lang="en-US" altLang="zh-CN" dirty="0"/>
              <a:t>people</a:t>
            </a:r>
            <a:r>
              <a:rPr lang="zh-CN" altLang="en-US" dirty="0"/>
              <a:t> </a:t>
            </a:r>
            <a:r>
              <a:rPr lang="en-US" altLang="zh-CN" dirty="0"/>
              <a:t>talking</a:t>
            </a:r>
            <a:r>
              <a:rPr lang="zh-CN" altLang="en-US" dirty="0"/>
              <a:t> </a:t>
            </a:r>
            <a:r>
              <a:rPr lang="en-US" altLang="zh-CN" dirty="0"/>
              <a:t>about</a:t>
            </a:r>
            <a:r>
              <a:rPr lang="zh-CN" altLang="en-US" dirty="0"/>
              <a:t> </a:t>
            </a:r>
            <a:r>
              <a:rPr lang="en-US" altLang="zh-CN" dirty="0"/>
              <a:t>is,</a:t>
            </a:r>
            <a:r>
              <a:rPr lang="zh-CN" altLang="en-US" dirty="0"/>
              <a:t> </a:t>
            </a:r>
            <a:r>
              <a:rPr lang="en-US" altLang="zh-CN" dirty="0"/>
              <a:t>people</a:t>
            </a:r>
            <a:r>
              <a:rPr lang="zh-CN" altLang="en-US" dirty="0"/>
              <a:t> </a:t>
            </a:r>
            <a:r>
              <a:rPr lang="en-US" altLang="zh-CN" dirty="0"/>
              <a:t>feel</a:t>
            </a:r>
            <a:r>
              <a:rPr lang="zh-CN" altLang="en-US" dirty="0"/>
              <a:t> </a:t>
            </a:r>
            <a:r>
              <a:rPr lang="en-US" altLang="zh-CN" dirty="0"/>
              <a:t>like</a:t>
            </a:r>
            <a:r>
              <a:rPr lang="zh-CN" altLang="en-US" dirty="0"/>
              <a:t> </a:t>
            </a:r>
            <a:r>
              <a:rPr lang="en-US" altLang="zh-CN" dirty="0"/>
              <a:t>reading</a:t>
            </a:r>
            <a:r>
              <a:rPr lang="zh-CN" altLang="en-US" dirty="0"/>
              <a:t> </a:t>
            </a:r>
            <a:r>
              <a:rPr lang="en-US" altLang="zh-CN" dirty="0"/>
              <a:t>news</a:t>
            </a:r>
            <a:r>
              <a:rPr lang="zh-CN" altLang="en-US" dirty="0"/>
              <a:t> </a:t>
            </a:r>
            <a:r>
              <a:rPr lang="en-US" altLang="zh-CN" dirty="0"/>
              <a:t>is</a:t>
            </a:r>
            <a:r>
              <a:rPr lang="zh-CN" altLang="en-US" dirty="0"/>
              <a:t> </a:t>
            </a:r>
            <a:r>
              <a:rPr lang="en-US" altLang="zh-CN" dirty="0"/>
              <a:t>boring.</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161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326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7953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117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940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8373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2DA00-B48D-D74F-8317-6FAFADDE4967}" type="slidenum">
              <a:rPr lang="en-US" smtClean="0"/>
              <a:t>102</a:t>
            </a:fld>
            <a:endParaRPr lang="en-US"/>
          </a:p>
        </p:txBody>
      </p:sp>
    </p:spTree>
    <p:extLst>
      <p:ext uri="{BB962C8B-B14F-4D97-AF65-F5344CB8AC3E}">
        <p14:creationId xmlns:p14="http://schemas.microsoft.com/office/powerpoint/2010/main" val="771932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525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8107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6785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a:t>
            </a:r>
            <a:r>
              <a:rPr lang="zh-CN" altLang="en-US" dirty="0"/>
              <a:t> </a:t>
            </a:r>
            <a:r>
              <a:rPr lang="en-US" altLang="zh-CN" dirty="0"/>
              <a:t>could</a:t>
            </a:r>
            <a:r>
              <a:rPr lang="zh-CN" altLang="en-US" dirty="0"/>
              <a:t> </a:t>
            </a:r>
            <a:r>
              <a:rPr lang="en-US" altLang="zh-CN" dirty="0"/>
              <a:t>attract</a:t>
            </a:r>
            <a:r>
              <a:rPr lang="zh-CN" altLang="en-US" dirty="0"/>
              <a:t> </a:t>
            </a:r>
            <a:r>
              <a:rPr lang="en-US" altLang="zh-CN" dirty="0"/>
              <a:t>their</a:t>
            </a:r>
            <a:r>
              <a:rPr lang="zh-CN" altLang="en-US" dirty="0"/>
              <a:t> </a:t>
            </a:r>
            <a:r>
              <a:rPr lang="en-US" altLang="zh-CN" dirty="0"/>
              <a:t>focus?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552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reasons</a:t>
            </a:r>
            <a:r>
              <a:rPr lang="zh-CN" altLang="en-US" dirty="0"/>
              <a:t> </a:t>
            </a:r>
            <a:r>
              <a:rPr lang="en-US" altLang="zh-CN" dirty="0"/>
              <a:t>behind</a:t>
            </a:r>
            <a:r>
              <a:rPr lang="zh-CN" altLang="en-US" dirty="0"/>
              <a:t> </a:t>
            </a:r>
            <a:r>
              <a:rPr lang="en-US" altLang="zh-CN" dirty="0"/>
              <a:t>it</a:t>
            </a:r>
            <a:r>
              <a:rPr lang="zh-CN" altLang="en-US" dirty="0"/>
              <a:t> </a:t>
            </a:r>
            <a:r>
              <a:rPr lang="en-US" altLang="zh-CN" dirty="0"/>
              <a:t>through</a:t>
            </a:r>
            <a:r>
              <a:rPr lang="zh-CN" altLang="en-US" dirty="0"/>
              <a:t> </a:t>
            </a:r>
            <a:r>
              <a:rPr lang="en-US" altLang="zh-CN" dirty="0"/>
              <a:t>my</a:t>
            </a:r>
            <a:r>
              <a:rPr lang="zh-CN" altLang="en-US" dirty="0"/>
              <a:t> </a:t>
            </a:r>
            <a:r>
              <a:rPr lang="en-US" altLang="zh-CN" dirty="0"/>
              <a:t>research</a:t>
            </a:r>
            <a:r>
              <a:rPr lang="zh-CN" altLang="en-US" dirty="0"/>
              <a:t> </a:t>
            </a:r>
            <a:r>
              <a:rPr lang="en-US" altLang="zh-CN" dirty="0"/>
              <a:t>are</a:t>
            </a:r>
            <a:r>
              <a:rPr lang="zh-CN" altLang="en-US" dirty="0"/>
              <a:t> </a:t>
            </a:r>
            <a:r>
              <a:rPr lang="en-US" altLang="zh-CN" dirty="0"/>
              <a:t>while</a:t>
            </a:r>
            <a:r>
              <a:rPr lang="zh-CN" altLang="en-US" dirty="0"/>
              <a:t> </a:t>
            </a:r>
            <a:r>
              <a:rPr lang="en-US" altLang="zh-CN" dirty="0"/>
              <a:t>reading</a:t>
            </a:r>
            <a:r>
              <a:rPr lang="zh-CN" altLang="en-US" dirty="0"/>
              <a:t> </a:t>
            </a:r>
            <a:r>
              <a:rPr lang="en-US" altLang="zh-CN" dirty="0"/>
              <a:t>new,</a:t>
            </a:r>
            <a:r>
              <a:rPr lang="zh-CN" altLang="en-US" dirty="0"/>
              <a:t> </a:t>
            </a:r>
            <a:r>
              <a:rPr lang="en-US" altLang="zh-CN" dirty="0"/>
              <a:t>lost</a:t>
            </a:r>
            <a:r>
              <a:rPr lang="zh-CN" altLang="en-US" dirty="0"/>
              <a:t> </a:t>
            </a:r>
            <a:r>
              <a:rPr lang="en-US" altLang="zh-CN" dirty="0"/>
              <a:t>focus,</a:t>
            </a:r>
            <a:r>
              <a:rPr lang="zh-CN" altLang="en-US" dirty="0"/>
              <a:t> </a:t>
            </a:r>
            <a:r>
              <a:rPr lang="en-US" altLang="zh-CN" dirty="0"/>
              <a:t>lost</a:t>
            </a:r>
            <a:r>
              <a:rPr lang="zh-CN" altLang="en-US" dirty="0"/>
              <a:t> </a:t>
            </a:r>
            <a:r>
              <a:rPr lang="en-US" altLang="zh-CN" dirty="0"/>
              <a:t>interest</a:t>
            </a:r>
            <a:r>
              <a:rPr lang="zh-CN" altLang="en-US" dirty="0"/>
              <a:t> </a:t>
            </a:r>
            <a:r>
              <a:rPr lang="en-US" altLang="zh-CN" dirty="0"/>
              <a:t>an</a:t>
            </a:r>
            <a:r>
              <a:rPr lang="zh-CN" altLang="en-US" dirty="0"/>
              <a:t> </a:t>
            </a:r>
            <a:r>
              <a:rPr lang="en-US" altLang="zh-CN" dirty="0"/>
              <a:t>lost</a:t>
            </a:r>
            <a:r>
              <a:rPr lang="zh-CN" altLang="en-US" dirty="0"/>
              <a:t> </a:t>
            </a:r>
            <a:r>
              <a:rPr lang="en-US" altLang="zh-CN" dirty="0"/>
              <a:t>update</a:t>
            </a:r>
            <a:r>
              <a:rPr lang="zh-CN" altLang="en-US" dirty="0"/>
              <a:t> </a:t>
            </a:r>
            <a:r>
              <a:rPr lang="en-US" altLang="zh-CN" dirty="0"/>
              <a:t>make</a:t>
            </a:r>
            <a:r>
              <a:rPr lang="zh-CN" altLang="en-US" dirty="0"/>
              <a:t> </a:t>
            </a:r>
            <a:r>
              <a:rPr lang="en-US" altLang="zh-CN" dirty="0"/>
              <a:t>them</a:t>
            </a:r>
            <a:r>
              <a:rPr lang="zh-CN" altLang="en-US" dirty="0"/>
              <a:t> </a:t>
            </a:r>
            <a:r>
              <a:rPr lang="en-US" altLang="zh-CN" dirty="0"/>
              <a:t>feel</a:t>
            </a:r>
            <a:r>
              <a:rPr lang="zh-CN" altLang="en-US" dirty="0"/>
              <a:t> </a:t>
            </a:r>
            <a:r>
              <a:rPr lang="en-US" altLang="zh-CN" dirty="0"/>
              <a:t>actively</a:t>
            </a:r>
            <a:r>
              <a:rPr lang="zh-CN" altLang="en-US" dirty="0"/>
              <a:t> </a:t>
            </a:r>
            <a:r>
              <a:rPr lang="en-US" altLang="zh-CN" dirty="0"/>
              <a:t>reading</a:t>
            </a:r>
            <a:r>
              <a:rPr lang="zh-CN" altLang="en-US" dirty="0"/>
              <a:t> </a:t>
            </a:r>
            <a:r>
              <a:rPr lang="en-US" altLang="zh-CN" dirty="0"/>
              <a:t>news</a:t>
            </a:r>
            <a:r>
              <a:rPr lang="zh-CN" altLang="en-US" dirty="0"/>
              <a:t> </a:t>
            </a:r>
            <a:r>
              <a:rPr lang="en-US" altLang="zh-CN" dirty="0"/>
              <a:t>is</a:t>
            </a:r>
            <a:r>
              <a:rPr lang="zh-CN" altLang="en-US" dirty="0"/>
              <a:t> </a:t>
            </a:r>
            <a:r>
              <a:rPr lang="en-US" altLang="zh-CN" dirty="0"/>
              <a:t>boring.</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6EA3AB-7C2B-3F4E-9DF2-41366058A8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835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0266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75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8888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668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7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1580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9565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348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9083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958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Lost</a:t>
            </a:r>
            <a:r>
              <a:rPr lang="zh-CN" altLang="en-US" dirty="0"/>
              <a:t> </a:t>
            </a:r>
            <a:r>
              <a:rPr lang="en-US" altLang="zh-CN" dirty="0"/>
              <a:t>is</a:t>
            </a:r>
            <a:r>
              <a:rPr lang="zh-CN" altLang="en-US" dirty="0"/>
              <a:t> </a:t>
            </a:r>
            <a:r>
              <a:rPr lang="en-US" altLang="zh-CN" dirty="0"/>
              <a:t>certainly</a:t>
            </a:r>
            <a:r>
              <a:rPr lang="zh-CN" altLang="en-US" dirty="0"/>
              <a:t> </a:t>
            </a:r>
            <a:r>
              <a:rPr lang="en-US" altLang="zh-CN" dirty="0"/>
              <a:t>a</a:t>
            </a:r>
            <a:r>
              <a:rPr lang="zh-CN" altLang="en-US" dirty="0"/>
              <a:t> </a:t>
            </a:r>
            <a:r>
              <a:rPr lang="en-US" altLang="zh-CN" dirty="0"/>
              <a:t>passive</a:t>
            </a:r>
            <a:r>
              <a:rPr lang="zh-CN" altLang="en-US" dirty="0"/>
              <a:t> </a:t>
            </a:r>
            <a:r>
              <a:rPr lang="en-US" altLang="zh-CN" dirty="0"/>
              <a:t>word</a:t>
            </a:r>
            <a:r>
              <a:rPr lang="zh-CN" altLang="en-US" dirty="0"/>
              <a:t> </a:t>
            </a:r>
            <a:r>
              <a:rPr lang="en-US" altLang="zh-CN" dirty="0"/>
              <a:t>to</a:t>
            </a:r>
            <a:r>
              <a:rPr lang="zh-CN" altLang="en-US" dirty="0"/>
              <a:t> </a:t>
            </a:r>
            <a:r>
              <a:rPr lang="en-US" altLang="zh-CN" dirty="0"/>
              <a:t>describe</a:t>
            </a:r>
            <a:r>
              <a:rPr lang="zh-CN" altLang="en-US" dirty="0"/>
              <a:t> </a:t>
            </a:r>
            <a:r>
              <a:rPr lang="en-US" altLang="zh-CN" dirty="0"/>
              <a:t>the</a:t>
            </a:r>
            <a:r>
              <a:rPr lang="zh-CN" altLang="en-US" dirty="0"/>
              <a:t> </a:t>
            </a:r>
            <a:r>
              <a:rPr lang="en-US" altLang="zh-CN" dirty="0"/>
              <a:t>current</a:t>
            </a:r>
            <a:r>
              <a:rPr lang="zh-CN" altLang="en-US" dirty="0"/>
              <a:t> </a:t>
            </a:r>
            <a:r>
              <a:rPr lang="en-US" altLang="zh-CN" dirty="0"/>
              <a:t>experience.</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2293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526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the</a:t>
            </a:r>
            <a:r>
              <a:rPr lang="zh-CN" altLang="en-US" dirty="0"/>
              <a:t> </a:t>
            </a:r>
            <a:r>
              <a:rPr lang="en-US" altLang="zh-CN" dirty="0"/>
              <a:t>solutions</a:t>
            </a:r>
            <a:r>
              <a:rPr lang="zh-CN" altLang="en-US" dirty="0"/>
              <a:t> </a:t>
            </a:r>
            <a:r>
              <a:rPr lang="en-US" altLang="zh-CN" dirty="0"/>
              <a:t>I’ve</a:t>
            </a:r>
            <a:r>
              <a:rPr lang="zh-CN" altLang="en-US" dirty="0"/>
              <a:t> </a:t>
            </a:r>
            <a:r>
              <a:rPr lang="en-US" altLang="zh-CN" dirty="0"/>
              <a:t>explored</a:t>
            </a:r>
            <a:r>
              <a:rPr lang="zh-CN" altLang="en-US" dirty="0"/>
              <a:t> </a:t>
            </a:r>
            <a:r>
              <a:rPr lang="en-US" altLang="zh-CN" dirty="0"/>
              <a:t>are</a:t>
            </a:r>
            <a:r>
              <a:rPr lang="zh-CN" altLang="en-US" dirty="0"/>
              <a:t> </a:t>
            </a:r>
            <a:r>
              <a:rPr lang="en-US" altLang="zh-CN" dirty="0"/>
              <a:t>around</a:t>
            </a:r>
            <a:r>
              <a:rPr lang="zh-CN" altLang="en-US" dirty="0"/>
              <a:t> </a:t>
            </a:r>
            <a:r>
              <a:rPr lang="en-US" altLang="zh-CN" dirty="0"/>
              <a:t>Found.</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784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I’m</a:t>
            </a:r>
            <a:r>
              <a:rPr lang="zh-CN" altLang="en-US" dirty="0"/>
              <a:t> </a:t>
            </a:r>
            <a:r>
              <a:rPr lang="en-US" altLang="zh-CN" dirty="0"/>
              <a:t>going to</a:t>
            </a:r>
            <a:r>
              <a:rPr lang="zh-CN" altLang="en-US" dirty="0"/>
              <a:t> </a:t>
            </a:r>
            <a:r>
              <a:rPr lang="en-US" altLang="zh-CN" dirty="0"/>
              <a:t>unpack</a:t>
            </a:r>
            <a:r>
              <a:rPr lang="zh-CN" altLang="en-US" dirty="0"/>
              <a:t> </a:t>
            </a:r>
            <a:r>
              <a:rPr lang="en-US" altLang="zh-CN" dirty="0"/>
              <a:t>each</a:t>
            </a:r>
            <a:r>
              <a:rPr lang="zh-CN" altLang="en-US" dirty="0"/>
              <a:t> </a:t>
            </a:r>
            <a:r>
              <a:rPr lang="en-US" altLang="zh-CN" dirty="0"/>
              <a:t>current</a:t>
            </a:r>
            <a:r>
              <a:rPr lang="zh-CN" altLang="en-US" dirty="0"/>
              <a:t> </a:t>
            </a:r>
            <a:r>
              <a:rPr lang="en-US" altLang="zh-CN" dirty="0"/>
              <a:t>pain</a:t>
            </a:r>
            <a:r>
              <a:rPr lang="zh-CN" altLang="en-US" dirty="0"/>
              <a:t> </a:t>
            </a:r>
            <a:r>
              <a:rPr lang="en-US" altLang="zh-CN" dirty="0"/>
              <a:t>point</a:t>
            </a:r>
            <a:r>
              <a:rPr lang="zh-CN" altLang="en-US" dirty="0"/>
              <a:t> </a:t>
            </a:r>
            <a:r>
              <a:rPr lang="en-US" altLang="zh-CN" dirty="0"/>
              <a:t>and</a:t>
            </a:r>
            <a:r>
              <a:rPr lang="zh-CN" altLang="en-US" dirty="0"/>
              <a:t> </a:t>
            </a:r>
            <a:r>
              <a:rPr lang="en-US" altLang="zh-CN" dirty="0"/>
              <a:t>solution</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endParaRPr lang="en-US" altLang="zh-CN" dirty="0"/>
          </a:p>
          <a:p>
            <a:r>
              <a:rPr lang="en-US" altLang="zh-CN" dirty="0"/>
              <a:t>The</a:t>
            </a:r>
            <a:r>
              <a:rPr lang="zh-CN" altLang="en-US" dirty="0"/>
              <a:t> </a:t>
            </a:r>
            <a:r>
              <a:rPr lang="en-US" altLang="zh-CN" dirty="0"/>
              <a:t>first</a:t>
            </a:r>
            <a:r>
              <a:rPr lang="zh-CN" altLang="en-US" dirty="0"/>
              <a:t> </a:t>
            </a:r>
            <a:r>
              <a:rPr lang="en-US" altLang="zh-CN" dirty="0"/>
              <a:t>one</a:t>
            </a:r>
            <a:r>
              <a:rPr lang="zh-CN" altLang="en-US" dirty="0"/>
              <a:t> </a:t>
            </a:r>
            <a:r>
              <a:rPr lang="en-US" altLang="zh-CN" dirty="0"/>
              <a:t>is</a:t>
            </a:r>
            <a:r>
              <a:rPr lang="zh-CN" altLang="en-US" dirty="0"/>
              <a:t> </a:t>
            </a:r>
            <a:r>
              <a:rPr lang="en-US" altLang="zh-CN" dirty="0"/>
              <a:t>lost</a:t>
            </a:r>
            <a:r>
              <a:rPr lang="zh-CN" altLang="en-US" dirty="0"/>
              <a:t> </a:t>
            </a:r>
            <a:r>
              <a:rPr lang="en-US" altLang="zh-CN" dirty="0"/>
              <a:t>focus</a:t>
            </a:r>
            <a:r>
              <a:rPr lang="zh-CN" altLang="en-US" dirty="0"/>
              <a:t> </a:t>
            </a:r>
            <a:r>
              <a:rPr lang="en-US" altLang="zh-CN" dirty="0"/>
              <a:t>which</a:t>
            </a:r>
            <a:r>
              <a:rPr lang="zh-CN" altLang="en-US" dirty="0"/>
              <a:t> </a:t>
            </a:r>
            <a:r>
              <a:rPr lang="en-US" altLang="zh-CN" dirty="0"/>
              <a:t>brought</a:t>
            </a:r>
            <a:r>
              <a:rPr lang="zh-CN" altLang="en-US" dirty="0"/>
              <a:t> </a:t>
            </a:r>
            <a:r>
              <a:rPr lang="en-US" altLang="zh-CN" dirty="0"/>
              <a:t>by</a:t>
            </a:r>
            <a:r>
              <a:rPr lang="zh-CN" altLang="en-US" dirty="0"/>
              <a:t> </a:t>
            </a:r>
            <a:r>
              <a:rPr lang="en-US" altLang="zh-CN" dirty="0"/>
              <a:t>long</a:t>
            </a:r>
            <a:r>
              <a:rPr lang="zh-CN" altLang="en-US" dirty="0"/>
              <a:t> </a:t>
            </a:r>
            <a:r>
              <a:rPr lang="en-US" altLang="zh-CN" dirty="0"/>
              <a:t>reading</a:t>
            </a:r>
            <a:r>
              <a:rPr lang="zh-CN" altLang="en-US" dirty="0"/>
              <a:t> </a:t>
            </a:r>
            <a:r>
              <a:rPr lang="en-US" altLang="zh-CN" dirty="0"/>
              <a:t>list,</a:t>
            </a:r>
            <a:r>
              <a:rPr lang="zh-CN" altLang="en-US" dirty="0"/>
              <a:t> </a:t>
            </a:r>
            <a:r>
              <a:rPr lang="en-US" altLang="zh-CN" dirty="0"/>
              <a:t>quick</a:t>
            </a:r>
            <a:r>
              <a:rPr lang="zh-CN" altLang="en-US" dirty="0"/>
              <a:t> </a:t>
            </a:r>
            <a:r>
              <a:rPr lang="en-US" altLang="zh-CN" dirty="0"/>
              <a:t>scrolling</a:t>
            </a:r>
            <a:r>
              <a:rPr lang="zh-CN" altLang="en-US" dirty="0"/>
              <a:t> </a:t>
            </a:r>
            <a:r>
              <a:rPr lang="en-US" altLang="zh-CN" dirty="0"/>
              <a:t>down</a:t>
            </a:r>
            <a:r>
              <a:rPr lang="zh-CN" altLang="en-US" dirty="0"/>
              <a:t> </a:t>
            </a:r>
            <a:r>
              <a:rPr lang="en-US" altLang="zh-CN" dirty="0"/>
              <a:t>and</a:t>
            </a:r>
            <a:r>
              <a:rPr lang="zh-CN" altLang="en-US" dirty="0"/>
              <a:t> </a:t>
            </a:r>
            <a:r>
              <a:rPr lang="en-US" altLang="zh-CN" dirty="0"/>
              <a:t>view</a:t>
            </a:r>
            <a:r>
              <a:rPr lang="zh-CN" altLang="en-US" dirty="0"/>
              <a:t> </a:t>
            </a:r>
            <a:r>
              <a:rPr lang="en-US" altLang="zh-CN" dirty="0"/>
              <a:t>the</a:t>
            </a:r>
            <a:r>
              <a:rPr lang="zh-CN" altLang="en-US" dirty="0"/>
              <a:t> </a:t>
            </a:r>
            <a:r>
              <a:rPr lang="en-US" altLang="zh-CN" dirty="0"/>
              <a:t>content</a:t>
            </a:r>
            <a:r>
              <a:rPr lang="zh-CN" altLang="en-US" dirty="0"/>
              <a:t> </a:t>
            </a:r>
            <a:r>
              <a:rPr lang="en-US" altLang="zh-CN" dirty="0"/>
              <a:t>in</a:t>
            </a:r>
            <a:r>
              <a:rPr lang="zh-CN" altLang="en-US" dirty="0"/>
              <a:t> </a:t>
            </a:r>
            <a:r>
              <a:rPr lang="en-US" altLang="zh-CN" dirty="0"/>
              <a:t>a</a:t>
            </a:r>
            <a:r>
              <a:rPr lang="zh-CN" altLang="en-US" dirty="0"/>
              <a:t> </a:t>
            </a:r>
            <a:r>
              <a:rPr lang="en-US" altLang="zh-CN" dirty="0"/>
              <a:t>same</a:t>
            </a:r>
            <a:r>
              <a:rPr lang="zh-CN" altLang="en-US" dirty="0"/>
              <a:t> </a:t>
            </a:r>
            <a:r>
              <a:rPr lang="en-US" altLang="zh-CN" dirty="0"/>
              <a:t>pattern.</a:t>
            </a:r>
          </a:p>
          <a:p>
            <a:r>
              <a:rPr lang="en-US" altLang="zh-CN" dirty="0"/>
              <a:t>People’s</a:t>
            </a:r>
            <a:r>
              <a:rPr lang="zh-CN" altLang="en-US" dirty="0"/>
              <a:t> </a:t>
            </a:r>
            <a:r>
              <a:rPr lang="en-US" altLang="zh-CN" dirty="0"/>
              <a:t>perception</a:t>
            </a:r>
            <a:r>
              <a:rPr lang="zh-CN" altLang="en-US" dirty="0"/>
              <a:t> </a:t>
            </a:r>
            <a:r>
              <a:rPr lang="en-US" altLang="zh-CN" dirty="0"/>
              <a:t>is</a:t>
            </a:r>
            <a:r>
              <a:rPr lang="zh-CN" altLang="en-US" dirty="0"/>
              <a:t> </a:t>
            </a:r>
            <a:r>
              <a:rPr lang="en-US" altLang="zh-CN" dirty="0"/>
              <a:t>getting</a:t>
            </a:r>
            <a:r>
              <a:rPr lang="zh-CN" altLang="en-US" dirty="0"/>
              <a:t> </a:t>
            </a:r>
            <a:r>
              <a:rPr lang="en-US" altLang="zh-CN" dirty="0"/>
              <a:t>flatten.</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458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do</a:t>
            </a:r>
            <a:r>
              <a:rPr lang="zh-CN" altLang="en-US" dirty="0"/>
              <a:t> </a:t>
            </a:r>
            <a:r>
              <a:rPr lang="en-US" altLang="zh-CN" dirty="0"/>
              <a:t>they</a:t>
            </a:r>
            <a:r>
              <a:rPr lang="zh-CN" altLang="en-US" dirty="0"/>
              <a:t> </a:t>
            </a:r>
            <a:r>
              <a:rPr lang="en-US" altLang="zh-CN" dirty="0"/>
              <a:t>feel</a:t>
            </a:r>
            <a:r>
              <a:rPr lang="zh-CN" altLang="en-US" dirty="0"/>
              <a:t> </a:t>
            </a:r>
            <a:r>
              <a:rPr lang="en-US" altLang="zh-CN" dirty="0"/>
              <a:t>lost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2DA00-B48D-D74F-8317-6FAFADDE49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299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33448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1804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solidFill>
          <a:schemeClr val="bg1">
            <a:lumMod val="95000"/>
          </a:schemeClr>
        </a:solid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09565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2994"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547303"/>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3" name="Text Placeholder 2">
            <a:extLst>
              <a:ext uri="{FF2B5EF4-FFF2-40B4-BE49-F238E27FC236}">
                <a16:creationId xmlns:a16="http://schemas.microsoft.com/office/drawing/2014/main" id="{BDC00728-70CB-4621-8186-1C9CE0475FF4}"/>
              </a:ext>
            </a:extLst>
          </p:cNvPr>
          <p:cNvSpPr>
            <a:spLocks noGrp="1"/>
          </p:cNvSpPr>
          <p:nvPr>
            <p:ph type="body" sz="quarter" idx="14" hasCustomPrompt="1"/>
          </p:nvPr>
        </p:nvSpPr>
        <p:spPr>
          <a:xfrm>
            <a:off x="1142999" y="2023427"/>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1: Something here</a:t>
            </a:r>
          </a:p>
        </p:txBody>
      </p:sp>
      <p:sp>
        <p:nvSpPr>
          <p:cNvPr id="18" name="Text Placeholder 8">
            <a:extLst>
              <a:ext uri="{FF2B5EF4-FFF2-40B4-BE49-F238E27FC236}">
                <a16:creationId xmlns:a16="http://schemas.microsoft.com/office/drawing/2014/main" id="{D4D03B84-FE05-4F2C-BEAE-6554F80247B1}"/>
              </a:ext>
            </a:extLst>
          </p:cNvPr>
          <p:cNvSpPr>
            <a:spLocks noGrp="1"/>
          </p:cNvSpPr>
          <p:nvPr>
            <p:ph type="body" sz="quarter" idx="15" hasCustomPrompt="1"/>
          </p:nvPr>
        </p:nvSpPr>
        <p:spPr>
          <a:xfrm>
            <a:off x="1142998" y="3764892"/>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19" name="Text Placeholder 2">
            <a:extLst>
              <a:ext uri="{FF2B5EF4-FFF2-40B4-BE49-F238E27FC236}">
                <a16:creationId xmlns:a16="http://schemas.microsoft.com/office/drawing/2014/main" id="{FD8200B4-2679-4552-8224-BBA3D2376851}"/>
              </a:ext>
            </a:extLst>
          </p:cNvPr>
          <p:cNvSpPr>
            <a:spLocks noGrp="1"/>
          </p:cNvSpPr>
          <p:nvPr>
            <p:ph type="body" sz="quarter" idx="16" hasCustomPrompt="1"/>
          </p:nvPr>
        </p:nvSpPr>
        <p:spPr>
          <a:xfrm>
            <a:off x="1142997" y="3241016"/>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2: Something here</a:t>
            </a:r>
          </a:p>
        </p:txBody>
      </p:sp>
      <p:sp>
        <p:nvSpPr>
          <p:cNvPr id="20" name="Text Placeholder 8">
            <a:extLst>
              <a:ext uri="{FF2B5EF4-FFF2-40B4-BE49-F238E27FC236}">
                <a16:creationId xmlns:a16="http://schemas.microsoft.com/office/drawing/2014/main" id="{2C5A43BC-103B-4DAC-9EC9-207F72606054}"/>
              </a:ext>
            </a:extLst>
          </p:cNvPr>
          <p:cNvSpPr>
            <a:spLocks noGrp="1"/>
          </p:cNvSpPr>
          <p:nvPr>
            <p:ph type="body" sz="quarter" idx="17" hasCustomPrompt="1"/>
          </p:nvPr>
        </p:nvSpPr>
        <p:spPr>
          <a:xfrm>
            <a:off x="1142996" y="4982481"/>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21" name="Text Placeholder 2">
            <a:extLst>
              <a:ext uri="{FF2B5EF4-FFF2-40B4-BE49-F238E27FC236}">
                <a16:creationId xmlns:a16="http://schemas.microsoft.com/office/drawing/2014/main" id="{A5C98D53-837C-459D-B5A4-56681FE24770}"/>
              </a:ext>
            </a:extLst>
          </p:cNvPr>
          <p:cNvSpPr>
            <a:spLocks noGrp="1"/>
          </p:cNvSpPr>
          <p:nvPr>
            <p:ph type="body" sz="quarter" idx="18" hasCustomPrompt="1"/>
          </p:nvPr>
        </p:nvSpPr>
        <p:spPr>
          <a:xfrm>
            <a:off x="1142995" y="4458605"/>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3: Something here</a:t>
            </a:r>
          </a:p>
        </p:txBody>
      </p:sp>
      <p:pic>
        <p:nvPicPr>
          <p:cNvPr id="22" name="Picture 21">
            <a:extLst>
              <a:ext uri="{FF2B5EF4-FFF2-40B4-BE49-F238E27FC236}">
                <a16:creationId xmlns:a16="http://schemas.microsoft.com/office/drawing/2014/main" id="{A61066A3-4F43-4B7C-A831-0380DE090D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pic>
        <p:nvPicPr>
          <p:cNvPr id="23" name="Picture 22">
            <a:extLst>
              <a:ext uri="{FF2B5EF4-FFF2-40B4-BE49-F238E27FC236}">
                <a16:creationId xmlns:a16="http://schemas.microsoft.com/office/drawing/2014/main" id="{58EFAE2E-6B1F-494C-A3B6-4CD60B19B4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26330"/>
          <a:stretch/>
        </p:blipFill>
        <p:spPr>
          <a:xfrm>
            <a:off x="236578" y="6308370"/>
            <a:ext cx="297954" cy="288444"/>
          </a:xfrm>
          <a:prstGeom prst="rect">
            <a:avLst/>
          </a:prstGeom>
        </p:spPr>
      </p:pic>
      <p:sp>
        <p:nvSpPr>
          <p:cNvPr id="24" name="Text Placeholder 13">
            <a:extLst>
              <a:ext uri="{FF2B5EF4-FFF2-40B4-BE49-F238E27FC236}">
                <a16:creationId xmlns:a16="http://schemas.microsoft.com/office/drawing/2014/main" id="{18313308-984E-41F6-962C-476AB89B6A78}"/>
              </a:ext>
            </a:extLst>
          </p:cNvPr>
          <p:cNvSpPr>
            <a:spLocks noGrp="1"/>
          </p:cNvSpPr>
          <p:nvPr>
            <p:ph type="body" sz="quarter" idx="19" hasCustomPrompt="1"/>
          </p:nvPr>
        </p:nvSpPr>
        <p:spPr>
          <a:xfrm>
            <a:off x="550240" y="6291931"/>
            <a:ext cx="1263958" cy="425199"/>
          </a:xfrm>
          <a:prstGeom prst="rect">
            <a:avLst/>
          </a:prstGeom>
        </p:spPr>
        <p:txBody>
          <a:bodyPr/>
          <a:lstStyle>
            <a:lvl1pPr marL="0" indent="0">
              <a:buNone/>
              <a:defRPr sz="2000">
                <a:solidFill>
                  <a:srgbClr val="F964F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sz="2000">
                <a:solidFill>
                  <a:schemeClr val="bg1">
                    <a:lumMod val="50000"/>
                  </a:schemeClr>
                </a:solidFill>
                <a:latin typeface="Segoe UI Light" panose="020B0502040204020203" pitchFamily="34" charset="0"/>
                <a:cs typeface="Segoe UI Light" panose="020B0502040204020203" pitchFamily="34" charset="0"/>
              </a:rPr>
              <a:t>Studio 8</a:t>
            </a:r>
            <a:r>
              <a:rPr lang="en-US"/>
              <a:t> </a:t>
            </a:r>
          </a:p>
        </p:txBody>
      </p:sp>
      <p:sp>
        <p:nvSpPr>
          <p:cNvPr id="25" name="Slide Number Placeholder 5">
            <a:extLst>
              <a:ext uri="{FF2B5EF4-FFF2-40B4-BE49-F238E27FC236}">
                <a16:creationId xmlns:a16="http://schemas.microsoft.com/office/drawing/2014/main" id="{84A78A17-B98A-4019-971B-8B7BE144BFDB}"/>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2398354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3000" y="1600200"/>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400300"/>
            <a:ext cx="10515600" cy="1089025"/>
          </a:xfrm>
          <a:prstGeom prst="rect">
            <a:avLst/>
          </a:prstGeom>
        </p:spPr>
        <p:txBody>
          <a:bodyPr/>
          <a:lstStyle>
            <a:lvl1pPr marL="0" indent="0">
              <a:buNone/>
              <a:defRPr sz="32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Subtitle</a:t>
            </a:r>
          </a:p>
        </p:txBody>
      </p:sp>
      <p:pic>
        <p:nvPicPr>
          <p:cNvPr id="10" name="Picture 9">
            <a:extLst>
              <a:ext uri="{FF2B5EF4-FFF2-40B4-BE49-F238E27FC236}">
                <a16:creationId xmlns:a16="http://schemas.microsoft.com/office/drawing/2014/main" id="{01E413E7-6986-4660-AD61-D577AFEDE3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6330"/>
          <a:stretch/>
        </p:blipFill>
        <p:spPr>
          <a:xfrm>
            <a:off x="1271293" y="5292284"/>
            <a:ext cx="636079" cy="615777"/>
          </a:xfrm>
          <a:prstGeom prst="rect">
            <a:avLst/>
          </a:prstGeom>
        </p:spPr>
      </p:pic>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
        <p:nvSpPr>
          <p:cNvPr id="28" name="TextBox 27">
            <a:extLst>
              <a:ext uri="{FF2B5EF4-FFF2-40B4-BE49-F238E27FC236}">
                <a16:creationId xmlns:a16="http://schemas.microsoft.com/office/drawing/2014/main" id="{54A47F71-B81B-4E1F-8531-C1C32E50A994}"/>
              </a:ext>
            </a:extLst>
          </p:cNvPr>
          <p:cNvSpPr txBox="1"/>
          <p:nvPr userDrawn="1"/>
        </p:nvSpPr>
        <p:spPr>
          <a:xfrm>
            <a:off x="1991878" y="5538729"/>
            <a:ext cx="2929574" cy="369332"/>
          </a:xfrm>
          <a:prstGeom prst="rect">
            <a:avLst/>
          </a:prstGeom>
          <a:noFill/>
        </p:spPr>
        <p:txBody>
          <a:bodyPr wrap="square" rtlCol="0">
            <a:spAutoFit/>
          </a:bodyPr>
          <a:lstStyle/>
          <a:p>
            <a:r>
              <a:rPr lang="en-US">
                <a:solidFill>
                  <a:srgbClr val="BFBFBF"/>
                </a:solidFill>
                <a:latin typeface="Segoe UI Light" panose="020B0502040204020203" pitchFamily="34" charset="0"/>
                <a:cs typeface="Segoe UI Light" panose="020B0502040204020203" pitchFamily="34" charset="0"/>
              </a:rPr>
              <a:t>10/12/2017</a:t>
            </a:r>
          </a:p>
        </p:txBody>
      </p:sp>
    </p:spTree>
    <p:extLst>
      <p:ext uri="{BB962C8B-B14F-4D97-AF65-F5344CB8AC3E}">
        <p14:creationId xmlns:p14="http://schemas.microsoft.com/office/powerpoint/2010/main" val="2709722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7AAA-7DA5-461F-BE6D-D83E19BC023B}"/>
              </a:ext>
            </a:extLst>
          </p:cNvPr>
          <p:cNvSpPr>
            <a:spLocks noGrp="1"/>
          </p:cNvSpPr>
          <p:nvPr>
            <p:ph type="title"/>
          </p:nvPr>
        </p:nvSpPr>
        <p:spPr>
          <a:xfrm>
            <a:off x="1143000" y="1600200"/>
            <a:ext cx="10515600" cy="790039"/>
          </a:xfrm>
          <a:prstGeom prst="rect">
            <a:avLst/>
          </a:prstGeom>
        </p:spPr>
        <p:txBody>
          <a:bodyPr/>
          <a:lstStyle/>
          <a:p>
            <a:r>
              <a:rPr lang="en-US"/>
              <a:t>Click to edit Master title style</a:t>
            </a:r>
          </a:p>
        </p:txBody>
      </p:sp>
      <p:pic>
        <p:nvPicPr>
          <p:cNvPr id="6" name="Picture 5">
            <a:extLst>
              <a:ext uri="{FF2B5EF4-FFF2-40B4-BE49-F238E27FC236}">
                <a16:creationId xmlns:a16="http://schemas.microsoft.com/office/drawing/2014/main" id="{62C53CDF-88D4-4D82-9E9A-D719E85F8D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7" name="Text Placeholder 2">
            <a:extLst>
              <a:ext uri="{FF2B5EF4-FFF2-40B4-BE49-F238E27FC236}">
                <a16:creationId xmlns:a16="http://schemas.microsoft.com/office/drawing/2014/main" id="{191B7E2F-9A63-4718-9006-9B72699BE25B}"/>
              </a:ext>
            </a:extLst>
          </p:cNvPr>
          <p:cNvSpPr>
            <a:spLocks noGrp="1"/>
          </p:cNvSpPr>
          <p:nvPr>
            <p:ph type="body" idx="1" hasCustomPrompt="1"/>
          </p:nvPr>
        </p:nvSpPr>
        <p:spPr>
          <a:xfrm>
            <a:off x="1143000" y="2390239"/>
            <a:ext cx="10515600" cy="1552748"/>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
        <p:nvSpPr>
          <p:cNvPr id="8" name="Slide Number Placeholder 5">
            <a:extLst>
              <a:ext uri="{FF2B5EF4-FFF2-40B4-BE49-F238E27FC236}">
                <a16:creationId xmlns:a16="http://schemas.microsoft.com/office/drawing/2014/main" id="{33F0A973-DCEB-4242-8A1C-167FF06A6562}"/>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80181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Content vertical">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3000"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1600200"/>
            <a:ext cx="9864745" cy="4876315"/>
          </a:xfrm>
          <a:prstGeom prst="rect">
            <a:avLst/>
          </a:prstGeom>
        </p:spPr>
        <p:txBody>
          <a:bodyPr/>
          <a:lstStyle>
            <a:lvl1pPr marL="0" indent="0">
              <a:buNone/>
              <a:defRPr sz="32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Subtitle</a:t>
            </a:r>
          </a:p>
        </p:txBody>
      </p:sp>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Tree>
    <p:extLst>
      <p:ext uri="{BB962C8B-B14F-4D97-AF65-F5344CB8AC3E}">
        <p14:creationId xmlns:p14="http://schemas.microsoft.com/office/powerpoint/2010/main" val="1324898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content horizonta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A1AACF-7606-4BB6-B068-9DED07E8BC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4000"/>
            </a:lvl1pPr>
          </a:lstStyle>
          <a:p>
            <a:r>
              <a:rPr lang="en-US"/>
              <a:t>Click to edit section title</a:t>
            </a:r>
          </a:p>
        </p:txBody>
      </p:sp>
      <p:sp>
        <p:nvSpPr>
          <p:cNvPr id="3" name="Text Placeholder 2">
            <a:extLst>
              <a:ext uri="{FF2B5EF4-FFF2-40B4-BE49-F238E27FC236}">
                <a16:creationId xmlns:a16="http://schemas.microsoft.com/office/drawing/2014/main" id="{FA661C39-5C8C-4089-806C-156778BEA3C1}"/>
              </a:ext>
            </a:extLst>
          </p:cNvPr>
          <p:cNvSpPr>
            <a:spLocks noGrp="1"/>
          </p:cNvSpPr>
          <p:nvPr>
            <p:ph type="body" idx="1" hasCustomPrompt="1"/>
          </p:nvPr>
        </p:nvSpPr>
        <p:spPr>
          <a:xfrm>
            <a:off x="1143000" y="1600200"/>
            <a:ext cx="10204450" cy="4346312"/>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and description</a:t>
            </a:r>
          </a:p>
        </p:txBody>
      </p:sp>
      <p:sp>
        <p:nvSpPr>
          <p:cNvPr id="6" name="Slide Number Placeholder 5">
            <a:extLst>
              <a:ext uri="{FF2B5EF4-FFF2-40B4-BE49-F238E27FC236}">
                <a16:creationId xmlns:a16="http://schemas.microsoft.com/office/drawing/2014/main" id="{F1D4D01B-7BA8-4740-888B-270699510AF7}"/>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4220908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content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4000"/>
            </a:lvl1pPr>
          </a:lstStyle>
          <a:p>
            <a:r>
              <a:rPr lang="en-US"/>
              <a:t>Click to edit section title</a:t>
            </a:r>
          </a:p>
        </p:txBody>
      </p:sp>
      <p:sp>
        <p:nvSpPr>
          <p:cNvPr id="3" name="Text Placeholder 2">
            <a:extLst>
              <a:ext uri="{FF2B5EF4-FFF2-40B4-BE49-F238E27FC236}">
                <a16:creationId xmlns:a16="http://schemas.microsoft.com/office/drawing/2014/main" id="{FA661C39-5C8C-4089-806C-156778BEA3C1}"/>
              </a:ext>
            </a:extLst>
          </p:cNvPr>
          <p:cNvSpPr>
            <a:spLocks noGrp="1"/>
          </p:cNvSpPr>
          <p:nvPr>
            <p:ph type="body" idx="1" hasCustomPrompt="1"/>
          </p:nvPr>
        </p:nvSpPr>
        <p:spPr>
          <a:xfrm>
            <a:off x="1143000" y="1600200"/>
            <a:ext cx="10204450" cy="4346312"/>
          </a:xfrm>
          <a:prstGeom prst="rect">
            <a:avLst/>
          </a:prstGeom>
        </p:spPr>
        <p:txBody>
          <a:bodyPr/>
          <a:lstStyle>
            <a:lvl1pPr marL="0" indent="0">
              <a:buNone/>
              <a:defRPr sz="28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and description</a:t>
            </a:r>
          </a:p>
        </p:txBody>
      </p:sp>
      <p:sp>
        <p:nvSpPr>
          <p:cNvPr id="6" name="Slide Number Placeholder 5">
            <a:extLst>
              <a:ext uri="{FF2B5EF4-FFF2-40B4-BE49-F238E27FC236}">
                <a16:creationId xmlns:a16="http://schemas.microsoft.com/office/drawing/2014/main" id="{F1D4D01B-7BA8-4740-888B-270699510AF7}"/>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277577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221F850-2793-465E-A405-B261688841F0}"/>
              </a:ext>
            </a:extLst>
          </p:cNvPr>
          <p:cNvSpPr>
            <a:spLocks noGrp="1"/>
          </p:cNvSpPr>
          <p:nvPr>
            <p:ph type="title"/>
          </p:nvPr>
        </p:nvSpPr>
        <p:spPr>
          <a:xfrm>
            <a:off x="1142994" y="810161"/>
            <a:ext cx="10515600" cy="790039"/>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547303"/>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3" name="Text Placeholder 2">
            <a:extLst>
              <a:ext uri="{FF2B5EF4-FFF2-40B4-BE49-F238E27FC236}">
                <a16:creationId xmlns:a16="http://schemas.microsoft.com/office/drawing/2014/main" id="{BDC00728-70CB-4621-8186-1C9CE0475FF4}"/>
              </a:ext>
            </a:extLst>
          </p:cNvPr>
          <p:cNvSpPr>
            <a:spLocks noGrp="1"/>
          </p:cNvSpPr>
          <p:nvPr>
            <p:ph type="body" sz="quarter" idx="14" hasCustomPrompt="1"/>
          </p:nvPr>
        </p:nvSpPr>
        <p:spPr>
          <a:xfrm>
            <a:off x="1142999" y="2023427"/>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1: Something here</a:t>
            </a:r>
          </a:p>
        </p:txBody>
      </p:sp>
      <p:sp>
        <p:nvSpPr>
          <p:cNvPr id="18" name="Text Placeholder 8">
            <a:extLst>
              <a:ext uri="{FF2B5EF4-FFF2-40B4-BE49-F238E27FC236}">
                <a16:creationId xmlns:a16="http://schemas.microsoft.com/office/drawing/2014/main" id="{D4D03B84-FE05-4F2C-BEAE-6554F80247B1}"/>
              </a:ext>
            </a:extLst>
          </p:cNvPr>
          <p:cNvSpPr>
            <a:spLocks noGrp="1"/>
          </p:cNvSpPr>
          <p:nvPr>
            <p:ph type="body" sz="quarter" idx="15" hasCustomPrompt="1"/>
          </p:nvPr>
        </p:nvSpPr>
        <p:spPr>
          <a:xfrm>
            <a:off x="1142998" y="3764892"/>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19" name="Text Placeholder 2">
            <a:extLst>
              <a:ext uri="{FF2B5EF4-FFF2-40B4-BE49-F238E27FC236}">
                <a16:creationId xmlns:a16="http://schemas.microsoft.com/office/drawing/2014/main" id="{FD8200B4-2679-4552-8224-BBA3D2376851}"/>
              </a:ext>
            </a:extLst>
          </p:cNvPr>
          <p:cNvSpPr>
            <a:spLocks noGrp="1"/>
          </p:cNvSpPr>
          <p:nvPr>
            <p:ph type="body" sz="quarter" idx="16" hasCustomPrompt="1"/>
          </p:nvPr>
        </p:nvSpPr>
        <p:spPr>
          <a:xfrm>
            <a:off x="1142997" y="3241016"/>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2: Something here</a:t>
            </a:r>
          </a:p>
        </p:txBody>
      </p:sp>
      <p:sp>
        <p:nvSpPr>
          <p:cNvPr id="20" name="Text Placeholder 8">
            <a:extLst>
              <a:ext uri="{FF2B5EF4-FFF2-40B4-BE49-F238E27FC236}">
                <a16:creationId xmlns:a16="http://schemas.microsoft.com/office/drawing/2014/main" id="{2C5A43BC-103B-4DAC-9EC9-207F72606054}"/>
              </a:ext>
            </a:extLst>
          </p:cNvPr>
          <p:cNvSpPr>
            <a:spLocks noGrp="1"/>
          </p:cNvSpPr>
          <p:nvPr>
            <p:ph type="body" sz="quarter" idx="17" hasCustomPrompt="1"/>
          </p:nvPr>
        </p:nvSpPr>
        <p:spPr>
          <a:xfrm>
            <a:off x="1142996" y="4982481"/>
            <a:ext cx="10515600" cy="680740"/>
          </a:xfrm>
          <a:prstGeom prst="rect">
            <a:avLst/>
          </a:prstGeom>
        </p:spPr>
        <p:txBody>
          <a:bodyPr/>
          <a:lstStyle>
            <a:lvl1pPr marL="0" indent="0">
              <a:buNone/>
              <a:defRPr sz="18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Quick summary</a:t>
            </a:r>
          </a:p>
        </p:txBody>
      </p:sp>
      <p:sp>
        <p:nvSpPr>
          <p:cNvPr id="21" name="Text Placeholder 2">
            <a:extLst>
              <a:ext uri="{FF2B5EF4-FFF2-40B4-BE49-F238E27FC236}">
                <a16:creationId xmlns:a16="http://schemas.microsoft.com/office/drawing/2014/main" id="{A5C98D53-837C-459D-B5A4-56681FE24770}"/>
              </a:ext>
            </a:extLst>
          </p:cNvPr>
          <p:cNvSpPr>
            <a:spLocks noGrp="1"/>
          </p:cNvSpPr>
          <p:nvPr>
            <p:ph type="body" sz="quarter" idx="18" hasCustomPrompt="1"/>
          </p:nvPr>
        </p:nvSpPr>
        <p:spPr>
          <a:xfrm>
            <a:off x="1142995" y="4458605"/>
            <a:ext cx="10515599" cy="523875"/>
          </a:xfrm>
          <a:prstGeom prst="rect">
            <a:avLst/>
          </a:prstGeo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Checkpoint 3: Something here</a:t>
            </a:r>
          </a:p>
        </p:txBody>
      </p:sp>
      <p:pic>
        <p:nvPicPr>
          <p:cNvPr id="22" name="Picture 21">
            <a:extLst>
              <a:ext uri="{FF2B5EF4-FFF2-40B4-BE49-F238E27FC236}">
                <a16:creationId xmlns:a16="http://schemas.microsoft.com/office/drawing/2014/main" id="{A61066A3-4F43-4B7C-A831-0380DE090D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pic>
        <p:nvPicPr>
          <p:cNvPr id="23" name="Picture 22">
            <a:extLst>
              <a:ext uri="{FF2B5EF4-FFF2-40B4-BE49-F238E27FC236}">
                <a16:creationId xmlns:a16="http://schemas.microsoft.com/office/drawing/2014/main" id="{58EFAE2E-6B1F-494C-A3B6-4CD60B19B4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26330"/>
          <a:stretch/>
        </p:blipFill>
        <p:spPr>
          <a:xfrm>
            <a:off x="236578" y="6308370"/>
            <a:ext cx="297954" cy="288444"/>
          </a:xfrm>
          <a:prstGeom prst="rect">
            <a:avLst/>
          </a:prstGeom>
        </p:spPr>
      </p:pic>
      <p:sp>
        <p:nvSpPr>
          <p:cNvPr id="24" name="Text Placeholder 13">
            <a:extLst>
              <a:ext uri="{FF2B5EF4-FFF2-40B4-BE49-F238E27FC236}">
                <a16:creationId xmlns:a16="http://schemas.microsoft.com/office/drawing/2014/main" id="{18313308-984E-41F6-962C-476AB89B6A78}"/>
              </a:ext>
            </a:extLst>
          </p:cNvPr>
          <p:cNvSpPr>
            <a:spLocks noGrp="1"/>
          </p:cNvSpPr>
          <p:nvPr>
            <p:ph type="body" sz="quarter" idx="19" hasCustomPrompt="1"/>
          </p:nvPr>
        </p:nvSpPr>
        <p:spPr>
          <a:xfrm>
            <a:off x="550240" y="6291931"/>
            <a:ext cx="1263958" cy="425199"/>
          </a:xfrm>
          <a:prstGeom prst="rect">
            <a:avLst/>
          </a:prstGeom>
        </p:spPr>
        <p:txBody>
          <a:bodyPr/>
          <a:lstStyle>
            <a:lvl1pPr marL="0" indent="0">
              <a:buNone/>
              <a:defRPr sz="2000">
                <a:solidFill>
                  <a:srgbClr val="F964F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sz="2000">
                <a:solidFill>
                  <a:schemeClr val="bg1">
                    <a:lumMod val="50000"/>
                  </a:schemeClr>
                </a:solidFill>
                <a:latin typeface="Segoe UI Light" panose="020B0502040204020203" pitchFamily="34" charset="0"/>
                <a:cs typeface="Segoe UI Light" panose="020B0502040204020203" pitchFamily="34" charset="0"/>
              </a:rPr>
              <a:t>Studio 8</a:t>
            </a:r>
            <a:r>
              <a:rPr lang="en-US"/>
              <a:t> </a:t>
            </a:r>
          </a:p>
        </p:txBody>
      </p:sp>
      <p:sp>
        <p:nvSpPr>
          <p:cNvPr id="25" name="Slide Number Placeholder 5">
            <a:extLst>
              <a:ext uri="{FF2B5EF4-FFF2-40B4-BE49-F238E27FC236}">
                <a16:creationId xmlns:a16="http://schemas.microsoft.com/office/drawing/2014/main" id="{84A78A17-B98A-4019-971B-8B7BE144BFDB}"/>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767597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3600"/>
            </a:lvl1pPr>
          </a:lstStyle>
          <a:p>
            <a:r>
              <a:rPr lang="en-US"/>
              <a:t>Click to edit section title</a:t>
            </a:r>
          </a:p>
        </p:txBody>
      </p:sp>
      <p:sp>
        <p:nvSpPr>
          <p:cNvPr id="5" name="Content Placeholder 2">
            <a:extLst>
              <a:ext uri="{FF2B5EF4-FFF2-40B4-BE49-F238E27FC236}">
                <a16:creationId xmlns:a16="http://schemas.microsoft.com/office/drawing/2014/main" id="{C46C9523-AC7E-4D16-A6FD-C2A241A9CB80}"/>
              </a:ext>
            </a:extLst>
          </p:cNvPr>
          <p:cNvSpPr>
            <a:spLocks noGrp="1"/>
          </p:cNvSpPr>
          <p:nvPr>
            <p:ph sz="half" idx="1"/>
          </p:nvPr>
        </p:nvSpPr>
        <p:spPr>
          <a:xfrm>
            <a:off x="1142999" y="1625683"/>
            <a:ext cx="10204449"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329AAF6E-8678-4225-BECF-7348909017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9" name="Slide Number Placeholder 5">
            <a:extLst>
              <a:ext uri="{FF2B5EF4-FFF2-40B4-BE49-F238E27FC236}">
                <a16:creationId xmlns:a16="http://schemas.microsoft.com/office/drawing/2014/main" id="{077C3D8C-0840-4E0B-837A-1EF5A54E9143}"/>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181285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392236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2E1E-63FC-4D03-9B9A-58C6A9C2A7B6}"/>
              </a:ext>
            </a:extLst>
          </p:cNvPr>
          <p:cNvSpPr>
            <a:spLocks noGrp="1"/>
          </p:cNvSpPr>
          <p:nvPr>
            <p:ph type="title" hasCustomPrompt="1"/>
          </p:nvPr>
        </p:nvSpPr>
        <p:spPr>
          <a:xfrm>
            <a:off x="1143000" y="800100"/>
            <a:ext cx="10204450" cy="800100"/>
          </a:xfrm>
          <a:prstGeom prst="rect">
            <a:avLst/>
          </a:prstGeom>
        </p:spPr>
        <p:txBody>
          <a:bodyPr anchor="ctr"/>
          <a:lstStyle>
            <a:lvl1pPr>
              <a:defRPr sz="3600"/>
            </a:lvl1pPr>
          </a:lstStyle>
          <a:p>
            <a:r>
              <a:rPr lang="en-US"/>
              <a:t>Click to edit section title</a:t>
            </a:r>
          </a:p>
        </p:txBody>
      </p:sp>
      <p:sp>
        <p:nvSpPr>
          <p:cNvPr id="5" name="Content Placeholder 2">
            <a:extLst>
              <a:ext uri="{FF2B5EF4-FFF2-40B4-BE49-F238E27FC236}">
                <a16:creationId xmlns:a16="http://schemas.microsoft.com/office/drawing/2014/main" id="{C46C9523-AC7E-4D16-A6FD-C2A241A9CB80}"/>
              </a:ext>
            </a:extLst>
          </p:cNvPr>
          <p:cNvSpPr>
            <a:spLocks noGrp="1"/>
          </p:cNvSpPr>
          <p:nvPr>
            <p:ph sz="half" idx="1"/>
          </p:nvPr>
        </p:nvSpPr>
        <p:spPr>
          <a:xfrm>
            <a:off x="1143000" y="1625683"/>
            <a:ext cx="4876800"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E18339CE-7D51-4AE6-A9F9-7DCD84E4DFAB}"/>
              </a:ext>
            </a:extLst>
          </p:cNvPr>
          <p:cNvSpPr>
            <a:spLocks noGrp="1"/>
          </p:cNvSpPr>
          <p:nvPr>
            <p:ph sz="half" idx="2"/>
          </p:nvPr>
        </p:nvSpPr>
        <p:spPr>
          <a:xfrm>
            <a:off x="6312568" y="1625683"/>
            <a:ext cx="5041232" cy="4502401"/>
          </a:xfrm>
          <a:prstGeom prst="rect">
            <a:avLst/>
          </a:prstGeom>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F409E987-621B-434B-A720-63001F88E6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9" name="Slide Number Placeholder 5">
            <a:extLst>
              <a:ext uri="{FF2B5EF4-FFF2-40B4-BE49-F238E27FC236}">
                <a16:creationId xmlns:a16="http://schemas.microsoft.com/office/drawing/2014/main" id="{3EA91FE1-16E8-440C-9EC1-D3B8951676D0}"/>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389948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9D425DF-4515-4DF7-84DB-F634ECE34245}"/>
              </a:ext>
            </a:extLst>
          </p:cNvPr>
          <p:cNvSpPr>
            <a:spLocks noGrp="1"/>
          </p:cNvSpPr>
          <p:nvPr>
            <p:ph type="body" sz="quarter" idx="13" hasCustomPrompt="1"/>
          </p:nvPr>
        </p:nvSpPr>
        <p:spPr>
          <a:xfrm>
            <a:off x="1143000" y="2400300"/>
            <a:ext cx="10515600" cy="1089025"/>
          </a:xfrm>
          <a:prstGeom prst="rect">
            <a:avLst/>
          </a:prstGeom>
        </p:spPr>
        <p:txBody>
          <a:bodyPr/>
          <a:lstStyle>
            <a:lvl1pPr marL="0" indent="0">
              <a:buNone/>
              <a:defRPr sz="2400">
                <a:solidFill>
                  <a:srgbClr val="BFBFBF"/>
                </a:solidFill>
                <a:latin typeface="Segoe UI Light" panose="020B0502040204020203" pitchFamily="34" charset="0"/>
                <a:cs typeface="Segoe UI Light" panose="020B0502040204020203" pitchFamily="34" charset="0"/>
              </a:defRPr>
            </a:lvl1pPr>
            <a:lvl2pPr marL="457200" indent="0">
              <a:buNone/>
              <a:defRPr>
                <a:solidFill>
                  <a:schemeClr val="bg1"/>
                </a:solidFill>
              </a:defRPr>
            </a:lvl2pPr>
            <a:lvl3pPr marL="914400" indent="0">
              <a:buNone/>
              <a:defRPr/>
            </a:lvl3pPr>
            <a:lvl4pPr marL="1371600" indent="0">
              <a:buNone/>
              <a:defRPr/>
            </a:lvl4pPr>
          </a:lstStyle>
          <a:p>
            <a:pPr lvl="0"/>
            <a:r>
              <a:rPr lang="en-US"/>
              <a:t>Presentation Title</a:t>
            </a:r>
          </a:p>
        </p:txBody>
      </p:sp>
      <p:sp>
        <p:nvSpPr>
          <p:cNvPr id="14" name="Text Placeholder 13">
            <a:extLst>
              <a:ext uri="{FF2B5EF4-FFF2-40B4-BE49-F238E27FC236}">
                <a16:creationId xmlns:a16="http://schemas.microsoft.com/office/drawing/2014/main" id="{816DE1D6-2031-42B3-8535-1D8A14AC67E9}"/>
              </a:ext>
            </a:extLst>
          </p:cNvPr>
          <p:cNvSpPr>
            <a:spLocks noGrp="1"/>
          </p:cNvSpPr>
          <p:nvPr>
            <p:ph type="body" sz="quarter" idx="14" hasCustomPrompt="1"/>
          </p:nvPr>
        </p:nvSpPr>
        <p:spPr>
          <a:xfrm>
            <a:off x="1143000" y="5415005"/>
            <a:ext cx="4969683" cy="425199"/>
          </a:xfrm>
          <a:prstGeom prst="rect">
            <a:avLst/>
          </a:prstGeom>
        </p:spPr>
        <p:txBody>
          <a:bodyPr/>
          <a:lstStyle>
            <a:lvl1pPr marL="0" indent="0">
              <a:buNone/>
              <a:defRPr sz="2000">
                <a:solidFill>
                  <a:srgbClr val="BFBFBF"/>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Your name</a:t>
            </a:r>
          </a:p>
        </p:txBody>
      </p:sp>
      <p:pic>
        <p:nvPicPr>
          <p:cNvPr id="22" name="Picture 21">
            <a:extLst>
              <a:ext uri="{FF2B5EF4-FFF2-40B4-BE49-F238E27FC236}">
                <a16:creationId xmlns:a16="http://schemas.microsoft.com/office/drawing/2014/main" id="{9299D872-F814-479E-8DD2-F1676E1FE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74011" b="42268"/>
          <a:stretch/>
        </p:blipFill>
        <p:spPr>
          <a:xfrm>
            <a:off x="10875549" y="3015170"/>
            <a:ext cx="1316451" cy="3842830"/>
          </a:xfrm>
          <a:prstGeom prst="rect">
            <a:avLst/>
          </a:prstGeom>
        </p:spPr>
      </p:pic>
      <p:sp>
        <p:nvSpPr>
          <p:cNvPr id="2" name="TextBox 1">
            <a:extLst>
              <a:ext uri="{FF2B5EF4-FFF2-40B4-BE49-F238E27FC236}">
                <a16:creationId xmlns:a16="http://schemas.microsoft.com/office/drawing/2014/main" id="{D122A3FE-BE58-40CC-8057-CE450E281D2C}"/>
              </a:ext>
            </a:extLst>
          </p:cNvPr>
          <p:cNvSpPr txBox="1"/>
          <p:nvPr userDrawn="1"/>
        </p:nvSpPr>
        <p:spPr>
          <a:xfrm>
            <a:off x="1143000" y="1677371"/>
            <a:ext cx="2893173" cy="707886"/>
          </a:xfrm>
          <a:prstGeom prst="rect">
            <a:avLst/>
          </a:prstGeom>
          <a:noFill/>
        </p:spPr>
        <p:txBody>
          <a:bodyPr wrap="square" rtlCol="0">
            <a:spAutoFit/>
          </a:bodyPr>
          <a:lstStyle/>
          <a:p>
            <a:r>
              <a:rPr lang="en-US" sz="4000">
                <a:solidFill>
                  <a:srgbClr val="F969FF"/>
                </a:solidFill>
                <a:latin typeface="Segoe UI Light" panose="020B0502040204020203" pitchFamily="34" charset="0"/>
                <a:cs typeface="Segoe UI Light" panose="020B0502040204020203" pitchFamily="34" charset="0"/>
              </a:rPr>
              <a:t>Thanks</a:t>
            </a:r>
          </a:p>
        </p:txBody>
      </p:sp>
    </p:spTree>
    <p:extLst>
      <p:ext uri="{BB962C8B-B14F-4D97-AF65-F5344CB8AC3E}">
        <p14:creationId xmlns:p14="http://schemas.microsoft.com/office/powerpoint/2010/main" val="279169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ED45BA-B4A9-48AE-BE8B-CBC7A50C5F4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74011" b="42268"/>
          <a:stretch/>
        </p:blipFill>
        <p:spPr>
          <a:xfrm rot="16200000" flipH="1">
            <a:off x="10577106" y="5243106"/>
            <a:ext cx="824118" cy="2405670"/>
          </a:xfrm>
          <a:prstGeom prst="rect">
            <a:avLst/>
          </a:prstGeom>
        </p:spPr>
      </p:pic>
      <p:sp>
        <p:nvSpPr>
          <p:cNvPr id="6" name="Slide Number Placeholder 5">
            <a:extLst>
              <a:ext uri="{FF2B5EF4-FFF2-40B4-BE49-F238E27FC236}">
                <a16:creationId xmlns:a16="http://schemas.microsoft.com/office/drawing/2014/main" id="{2F4DABCB-F55E-46DB-AEEE-962F8C9885FF}"/>
              </a:ext>
            </a:extLst>
          </p:cNvPr>
          <p:cNvSpPr>
            <a:spLocks noGrp="1"/>
          </p:cNvSpPr>
          <p:nvPr>
            <p:ph type="sldNum" sz="quarter" idx="12"/>
          </p:nvPr>
        </p:nvSpPr>
        <p:spPr>
          <a:xfrm>
            <a:off x="9448800" y="6491421"/>
            <a:ext cx="2743200" cy="365125"/>
          </a:xfrm>
          <a:prstGeom prst="rect">
            <a:avLst/>
          </a:prstGeom>
        </p:spPr>
        <p:txBody>
          <a:bodyPr/>
          <a:lstStyle>
            <a:lvl1pPr algn="r">
              <a:defRPr>
                <a:solidFill>
                  <a:schemeClr val="bg1"/>
                </a:solidFill>
                <a:latin typeface="Segoe UI Light" panose="020B0502040204020203" pitchFamily="34" charset="0"/>
                <a:cs typeface="Segoe UI Light" panose="020B0502040204020203" pitchFamily="34" charset="0"/>
              </a:defRPr>
            </a:lvl1pPr>
          </a:lstStyle>
          <a:p>
            <a:fld id="{EDEE1457-1127-4382-AD19-13228E1A17E3}" type="slidenum">
              <a:rPr lang="en-US" smtClean="0"/>
              <a:pPr/>
              <a:t>‹#›</a:t>
            </a:fld>
            <a:endParaRPr lang="en-US"/>
          </a:p>
        </p:txBody>
      </p:sp>
    </p:spTree>
    <p:extLst>
      <p:ext uri="{BB962C8B-B14F-4D97-AF65-F5344CB8AC3E}">
        <p14:creationId xmlns:p14="http://schemas.microsoft.com/office/powerpoint/2010/main" val="3893634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DDE0D-AC1F-416A-A844-A2F66ECA228B}" type="slidenum">
              <a:rPr lang="en-US" smtClean="0"/>
              <a:t>‹#›</a:t>
            </a:fld>
            <a:endParaRPr lang="en-US"/>
          </a:p>
        </p:txBody>
      </p:sp>
    </p:spTree>
    <p:extLst>
      <p:ext uri="{BB962C8B-B14F-4D97-AF65-F5344CB8AC3E}">
        <p14:creationId xmlns:p14="http://schemas.microsoft.com/office/powerpoint/2010/main" val="73968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826504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528229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163806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113546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018DFD-EA68-224C-9EFA-9CCFB15B8A9D}" type="datetimeFigureOut">
              <a:rPr lang="en-US" smtClean="0"/>
              <a:t>9/18/19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595120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018DFD-EA68-224C-9EFA-9CCFB15B8A9D}" type="datetimeFigureOut">
              <a:rPr lang="en-US" smtClean="0"/>
              <a:t>9/18/19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279154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154042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18DFD-EA68-224C-9EFA-9CCFB15B8A9D}" type="datetimeFigureOut">
              <a:rPr lang="en-US" smtClean="0"/>
              <a:t>9/18/19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3235383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1353245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018DFD-EA68-224C-9EFA-9CCFB15B8A9D}" type="datetimeFigureOut">
              <a:rPr lang="en-US" smtClean="0"/>
              <a:t>9/18/19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521379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4212979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018DFD-EA68-224C-9EFA-9CCFB15B8A9D}" type="datetimeFigureOut">
              <a:rPr lang="en-US" smtClean="0"/>
              <a:t>9/18/19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E9C9A-06C7-124F-B26C-C7BA96F4F5F6}" type="slidenum">
              <a:rPr lang="en-US" smtClean="0"/>
              <a:t>‹#›</a:t>
            </a:fld>
            <a:endParaRPr lang="en-US"/>
          </a:p>
        </p:txBody>
      </p:sp>
    </p:spTree>
    <p:extLst>
      <p:ext uri="{BB962C8B-B14F-4D97-AF65-F5344CB8AC3E}">
        <p14:creationId xmlns:p14="http://schemas.microsoft.com/office/powerpoint/2010/main" val="38453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59765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64404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86465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41096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6152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2019/9/18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0122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5EF9D-446A-4BA9-9A8F-8795C824CFA3}" type="datetimeFigureOut">
              <a:rPr lang="zh-TW" altLang="en-US" smtClean="0"/>
              <a:t>2019/9/18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221134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30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p:txStyles>
    <p:titleStyle>
      <a:lvl1pPr algn="l" defTabSz="914400" rtl="0" eaLnBrk="1" latinLnBrk="0" hangingPunct="1">
        <a:lnSpc>
          <a:spcPct val="90000"/>
        </a:lnSpc>
        <a:spcBef>
          <a:spcPct val="0"/>
        </a:spcBef>
        <a:buNone/>
        <a:defRPr sz="4000" kern="1200">
          <a:solidFill>
            <a:srgbClr val="F969FF"/>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0">
          <p15:clr>
            <a:srgbClr val="F26B43"/>
          </p15:clr>
        </p15:guide>
        <p15:guide id="2" orient="horz" pos="1008">
          <p15:clr>
            <a:srgbClr val="F26B43"/>
          </p15:clr>
        </p15:guide>
        <p15:guide id="3"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18DFD-EA68-224C-9EFA-9CCFB15B8A9D}" type="datetimeFigureOut">
              <a:rPr lang="en-US" smtClean="0"/>
              <a:t>9/18/19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E9C9A-06C7-124F-B26C-C7BA96F4F5F6}" type="slidenum">
              <a:rPr lang="en-US" smtClean="0"/>
              <a:t>‹#›</a:t>
            </a:fld>
            <a:endParaRPr lang="en-US"/>
          </a:p>
        </p:txBody>
      </p:sp>
    </p:spTree>
    <p:extLst>
      <p:ext uri="{BB962C8B-B14F-4D97-AF65-F5344CB8AC3E}">
        <p14:creationId xmlns:p14="http://schemas.microsoft.com/office/powerpoint/2010/main" val="29866146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 Id="rId5" Type="http://schemas.openxmlformats.org/officeDocument/2006/relationships/image" Target="../media/image50.pn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63.PNG"/><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5.xml"/><Relationship Id="rId5" Type="http://schemas.openxmlformats.org/officeDocument/2006/relationships/image" Target="../media/image75.pn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5CEA6-53ED-0145-88D8-FD6B73533ECA}"/>
              </a:ext>
            </a:extLst>
          </p:cNvPr>
          <p:cNvPicPr>
            <a:picLocks noChangeAspect="1"/>
          </p:cNvPicPr>
          <p:nvPr/>
        </p:nvPicPr>
        <p:blipFill rotWithShape="1">
          <a:blip r:embed="rId3">
            <a:alphaModFix amt="20000"/>
          </a:blip>
          <a:srcRect l="10342" r="34101"/>
          <a:stretch/>
        </p:blipFill>
        <p:spPr>
          <a:xfrm>
            <a:off x="0" y="1"/>
            <a:ext cx="12192000" cy="6857999"/>
          </a:xfrm>
          <a:prstGeom prst="rect">
            <a:avLst/>
          </a:prstGeom>
        </p:spPr>
      </p:pic>
      <p:sp>
        <p:nvSpPr>
          <p:cNvPr id="2" name="Rectangle 1">
            <a:extLst>
              <a:ext uri="{FF2B5EF4-FFF2-40B4-BE49-F238E27FC236}">
                <a16:creationId xmlns:a16="http://schemas.microsoft.com/office/drawing/2014/main" id="{C1D8465A-2A83-4DFE-AF3A-684557D0E40C}"/>
              </a:ext>
            </a:extLst>
          </p:cNvPr>
          <p:cNvSpPr/>
          <p:nvPr/>
        </p:nvSpPr>
        <p:spPr>
          <a:xfrm>
            <a:off x="879339" y="1478584"/>
            <a:ext cx="9278257" cy="2800767"/>
          </a:xfrm>
          <a:prstGeom prst="rect">
            <a:avLst/>
          </a:prstGeom>
        </p:spPr>
        <p:txBody>
          <a:bodyPr wrap="square">
            <a:spAutoFit/>
          </a:bodyPr>
          <a:lstStyle/>
          <a:p>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LOST</a:t>
            </a:r>
            <a:r>
              <a:rPr lang="zh-CN" altLang="en-US"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 </a:t>
            </a:r>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&amp;</a:t>
            </a:r>
          </a:p>
          <a:p>
            <a:r>
              <a:rPr lang="en-US" altLang="zh-CN"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FOUND</a:t>
            </a:r>
            <a:endParaRPr lang="en-US" altLang="zh-TW" sz="88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11E2148A-42F4-4945-BFED-9ED47DBEBAA4}"/>
              </a:ext>
            </a:extLst>
          </p:cNvPr>
          <p:cNvSpPr txBox="1"/>
          <p:nvPr/>
        </p:nvSpPr>
        <p:spPr>
          <a:xfrm>
            <a:off x="960712" y="4279351"/>
            <a:ext cx="3647110" cy="1384995"/>
          </a:xfrm>
          <a:prstGeom prst="rect">
            <a:avLst/>
          </a:prstGeom>
          <a:noFill/>
        </p:spPr>
        <p:txBody>
          <a:bodyPr wrap="square" rtlCol="0">
            <a:spAutoFit/>
          </a:bodyPr>
          <a:lstStyle/>
          <a:p>
            <a:r>
              <a:rPr lang="en-US" altLang="zh-CN" sz="2400" b="1" spc="20" dirty="0">
                <a:solidFill>
                  <a:srgbClr val="00FFFF"/>
                </a:solidFill>
                <a:latin typeface="Segoe UI Semibold" charset="0"/>
                <a:ea typeface="Segoe UI Semibold" charset="0"/>
                <a:cs typeface="Segoe UI Semibold" charset="0"/>
              </a:rPr>
              <a:t>BING</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NEWS</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MOBILE</a:t>
            </a:r>
          </a:p>
          <a:p>
            <a:r>
              <a:rPr lang="en-US" altLang="zh-CN" sz="2400" b="1" spc="20" dirty="0">
                <a:solidFill>
                  <a:srgbClr val="00FFFF"/>
                </a:solidFill>
                <a:latin typeface="Segoe UI Semibold" charset="0"/>
                <a:ea typeface="Segoe UI Semibold" charset="0"/>
                <a:cs typeface="Segoe UI Semibold" charset="0"/>
              </a:rPr>
              <a:t>DESIGN</a:t>
            </a:r>
            <a:r>
              <a:rPr lang="zh-CN" altLang="en-US" sz="2400" b="1" spc="20" dirty="0">
                <a:solidFill>
                  <a:srgbClr val="00FFFF"/>
                </a:solidFill>
                <a:latin typeface="Segoe UI Semibold" charset="0"/>
                <a:ea typeface="Segoe UI Semibold" charset="0"/>
                <a:cs typeface="Segoe UI Semibold" charset="0"/>
              </a:rPr>
              <a:t> </a:t>
            </a:r>
            <a:r>
              <a:rPr lang="en-US" altLang="zh-CN" sz="2400" b="1" spc="20" dirty="0">
                <a:solidFill>
                  <a:srgbClr val="00FFFF"/>
                </a:solidFill>
                <a:latin typeface="Segoe UI Semibold" charset="0"/>
                <a:ea typeface="Segoe UI Semibold" charset="0"/>
                <a:cs typeface="Segoe UI Semibold" charset="0"/>
              </a:rPr>
              <a:t>EXPLORATION</a:t>
            </a:r>
          </a:p>
          <a:p>
            <a:endParaRPr lang="en-US" altLang="zh-CN" b="1" spc="20" dirty="0">
              <a:solidFill>
                <a:srgbClr val="00FFFF"/>
              </a:solidFill>
              <a:latin typeface="Segoe UI Semibold" charset="0"/>
              <a:ea typeface="Segoe UI Semibold" charset="0"/>
              <a:cs typeface="Segoe UI Semibold" charset="0"/>
            </a:endParaRPr>
          </a:p>
          <a:p>
            <a:r>
              <a:rPr lang="en-US" altLang="zh-CN" b="1" spc="20" dirty="0">
                <a:solidFill>
                  <a:schemeClr val="bg1"/>
                </a:solidFill>
                <a:latin typeface="Segoe UI Semibold" charset="0"/>
                <a:ea typeface="Segoe UI Semibold" charset="0"/>
                <a:cs typeface="Segoe UI Semibold" charset="0"/>
              </a:rPr>
              <a:t>Yifei</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Gong</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September</a:t>
            </a:r>
            <a:r>
              <a:rPr lang="zh-CN" altLang="en-US" b="1" spc="20" dirty="0">
                <a:solidFill>
                  <a:schemeClr val="bg1"/>
                </a:solidFill>
                <a:latin typeface="Segoe UI Semibold" charset="0"/>
                <a:ea typeface="Segoe UI Semibold" charset="0"/>
                <a:cs typeface="Segoe UI Semibold" charset="0"/>
              </a:rPr>
              <a:t> </a:t>
            </a:r>
            <a:r>
              <a:rPr lang="en-US" altLang="zh-CN" b="1" spc="20" dirty="0">
                <a:solidFill>
                  <a:schemeClr val="bg1"/>
                </a:solidFill>
                <a:latin typeface="Segoe UI Semibold" charset="0"/>
                <a:ea typeface="Segoe UI Semibold" charset="0"/>
                <a:cs typeface="Segoe UI Semibold" charset="0"/>
              </a:rPr>
              <a:t>2019</a:t>
            </a:r>
            <a:r>
              <a:rPr lang="zh-CN" altLang="en-US" b="1" spc="20" dirty="0">
                <a:solidFill>
                  <a:schemeClr val="bg1"/>
                </a:solidFill>
                <a:latin typeface="Segoe UI Semibold" charset="0"/>
                <a:ea typeface="Segoe UI Semibold" charset="0"/>
                <a:cs typeface="Segoe UI Semibold" charset="0"/>
              </a:rPr>
              <a:t> </a:t>
            </a:r>
            <a:endParaRPr lang="en-US" b="1" spc="20" dirty="0">
              <a:solidFill>
                <a:schemeClr val="bg1"/>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7378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3939697" y="6206881"/>
            <a:ext cx="42034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When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did</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they</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lost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p:cNvCxnSpPr>
          <p:nvPr/>
        </p:nvCxnSpPr>
        <p:spPr>
          <a:xfrm flipV="1">
            <a:off x="4524895" y="1246647"/>
            <a:ext cx="0" cy="681327"/>
          </a:xfrm>
          <a:prstGeom prst="straightConnector1">
            <a:avLst/>
          </a:prstGeom>
          <a:ln w="3175">
            <a:solidFill>
              <a:srgbClr val="00FFFF"/>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C85304-7B4F-CC44-8E4A-5B88253C2595}"/>
              </a:ext>
            </a:extLst>
          </p:cNvPr>
          <p:cNvCxnSpPr>
            <a:cxnSpLocks/>
          </p:cNvCxnSpPr>
          <p:nvPr/>
        </p:nvCxnSpPr>
        <p:spPr>
          <a:xfrm flipH="1" flipV="1">
            <a:off x="4524896" y="1230371"/>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EC29BF4-A73E-6543-A428-842FECADEBFC}"/>
              </a:ext>
            </a:extLst>
          </p:cNvPr>
          <p:cNvSpPr txBox="1"/>
          <p:nvPr/>
        </p:nvSpPr>
        <p:spPr>
          <a:xfrm>
            <a:off x="4399332" y="487403"/>
            <a:ext cx="409182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create</a:t>
            </a:r>
            <a:r>
              <a:rPr lang="zh-CN" altLang="en-US" b="1" cap="all" spc="20" dirty="0">
                <a:solidFill>
                  <a:schemeClr val="bg1"/>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this</a:t>
            </a:r>
            <a:r>
              <a:rPr lang="zh-CN" altLang="en-US" b="1" cap="all" spc="20" dirty="0">
                <a:solidFill>
                  <a:schemeClr val="bg1"/>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1"/>
                </a:solidFill>
                <a:latin typeface="Segoe UI" panose="020B0502040204020203" pitchFamily="34" charset="0"/>
                <a:ea typeface="Segoe UI Semibold" charset="0"/>
                <a:cs typeface="Segoe UI" panose="020B0502040204020203" pitchFamily="34" charset="0"/>
              </a:rPr>
              <a:t>point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catch</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user’s</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focus</a:t>
            </a:r>
            <a:r>
              <a:rPr kumimoji="0" lang="zh-CN" alt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back</a:t>
            </a:r>
            <a:endParaRPr kumimoji="0" lang="en-US" sz="1800" b="1" i="0" u="none" strike="noStrike" kern="1200" cap="all"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316677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161238"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Keep</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on</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track</a:t>
            </a:r>
          </a:p>
        </p:txBody>
      </p:sp>
    </p:spTree>
    <p:extLst>
      <p:ext uri="{BB962C8B-B14F-4D97-AF65-F5344CB8AC3E}">
        <p14:creationId xmlns:p14="http://schemas.microsoft.com/office/powerpoint/2010/main" val="14333822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Make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a:t>
            </a: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more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visible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personalized feed and navigation</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004521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10</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needed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2-3</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screen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next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like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video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perspectives.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0B4D1F65-592A-1743-A562-AD3811DBE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21" y="0"/>
            <a:ext cx="545903" cy="6858000"/>
          </a:xfrm>
          <a:prstGeom prst="rect">
            <a:avLst/>
          </a:prstGeom>
        </p:spPr>
      </p:pic>
    </p:spTree>
    <p:extLst>
      <p:ext uri="{BB962C8B-B14F-4D97-AF65-F5344CB8AC3E}">
        <p14:creationId xmlns:p14="http://schemas.microsoft.com/office/powerpoint/2010/main" val="4054588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Scrolling</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Tracker</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C0B414B6-2E85-6D4F-BF9D-CABC81D2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558" y="902959"/>
            <a:ext cx="2326944" cy="505208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72414E3-993C-F24E-9B76-3F349780A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93" y="302583"/>
            <a:ext cx="2880000" cy="6252834"/>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80CED556-B7F0-B144-B3C9-8A9CA1E17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008" y="302583"/>
            <a:ext cx="2880000" cy="6252834"/>
          </a:xfrm>
          <a:prstGeom prst="rect">
            <a:avLst/>
          </a:prstGeom>
        </p:spPr>
      </p:pic>
    </p:spTree>
    <p:extLst>
      <p:ext uri="{BB962C8B-B14F-4D97-AF65-F5344CB8AC3E}">
        <p14:creationId xmlns:p14="http://schemas.microsoft.com/office/powerpoint/2010/main" val="584798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437211"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Catch</a:t>
            </a:r>
            <a:r>
              <a:rPr lang="zh-CN" alt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4829655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43402" y="44569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 flow</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3</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34" name="TextBox 33">
            <a:extLst>
              <a:ext uri="{FF2B5EF4-FFF2-40B4-BE49-F238E27FC236}">
                <a16:creationId xmlns:a16="http://schemas.microsoft.com/office/drawing/2014/main" id="{BF782913-41A5-354C-88A9-F119A346A5A6}"/>
              </a:ext>
            </a:extLst>
          </p:cNvPr>
          <p:cNvSpPr txBox="1"/>
          <p:nvPr/>
        </p:nvSpPr>
        <p:spPr>
          <a:xfrm>
            <a:off x="6526599" y="1455190"/>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64293EA4-198D-7F47-B88D-F5D01D0508C1}"/>
              </a:ext>
            </a:extLst>
          </p:cNvPr>
          <p:cNvSpPr txBox="1"/>
          <p:nvPr/>
        </p:nvSpPr>
        <p:spPr>
          <a:xfrm>
            <a:off x="2770091" y="1455190"/>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167370B0-FFC5-5547-B9A9-6A3CF14307D1}"/>
              </a:ext>
            </a:extLst>
          </p:cNvPr>
          <p:cNvSpPr txBox="1"/>
          <p:nvPr/>
        </p:nvSpPr>
        <p:spPr>
          <a:xfrm>
            <a:off x="6040348" y="261857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 View Page</a:t>
            </a:r>
            <a:endParaRPr kumimoji="0" lang="en-US" sz="1800" b="1" i="0" u="none" strike="noStrike" kern="1200" cap="none"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EAC2DCEE-9693-1A49-9051-38EB9D9911DD}"/>
              </a:ext>
            </a:extLst>
          </p:cNvPr>
          <p:cNvSpPr txBox="1"/>
          <p:nvPr/>
        </p:nvSpPr>
        <p:spPr>
          <a:xfrm>
            <a:off x="2228137" y="2935899"/>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Update</a:t>
            </a:r>
            <a:r>
              <a:rPr kumimoji="0" lang="zh-CN" altLang="en-US"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a:t>
            </a:r>
            <a:r>
              <a:rPr kumimoji="0" lang="en-US" altLang="zh-CN" sz="1800" b="1" i="0" u="none" strike="noStrike" kern="1200" cap="none" spc="20" normalizeH="0" baseline="0" noProof="0" dirty="0" err="1">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ist</a:t>
            </a:r>
            <a:endParaRPr kumimoji="0" lang="en-US" sz="1800" b="1" i="0" u="none" strike="noStrike" kern="1200" cap="none"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16C701F5-5F8A-0148-A40F-833C5F945875}"/>
              </a:ext>
            </a:extLst>
          </p:cNvPr>
          <p:cNvSpPr txBox="1"/>
          <p:nvPr/>
        </p:nvSpPr>
        <p:spPr>
          <a:xfrm>
            <a:off x="2228137" y="224924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For</a:t>
            </a:r>
            <a:r>
              <a:rPr kumimoji="0" lang="zh-CN" altLang="en-US" sz="1800" b="1" i="0" u="none" strike="noStrike" kern="1200" cap="none" spc="2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spc="20" dirty="0">
                <a:solidFill>
                  <a:schemeClr val="bg1"/>
                </a:solidFill>
                <a:latin typeface="Segoe UI" panose="020B0502040204020203" pitchFamily="34" charset="0"/>
                <a:ea typeface="DengXian" panose="02010600030101010101" pitchFamily="2" charset="-122"/>
                <a:cs typeface="Segoe UI" panose="020B0502040204020203" pitchFamily="34" charset="0"/>
              </a:rPr>
              <a:t>You</a:t>
            </a:r>
            <a:endParaRPr kumimoji="0" lang="en-US" sz="1800" b="1" i="0" u="none" strike="noStrike" kern="1200" cap="none" spc="2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873768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24676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Scenario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Staying up-to-date is the primary reason people use mobile news apps.</a:t>
            </a:r>
            <a:r>
              <a:rPr lang="en-US" altLang="zh-CN" sz="4000" b="1" dirty="0">
                <a:solidFill>
                  <a:prstClr val="white"/>
                </a:solidFill>
                <a:latin typeface="Segoe UI" panose="020B0502040204020203" pitchFamily="34" charset="0"/>
                <a:cs typeface="Segoe UI" panose="020B0502040204020203" pitchFamily="34" charset="0"/>
              </a:rPr>
              <a:t>(1)</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3218854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Scenario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After receiving a mobile breaking news notification, most participants indicated that they read the notification to determine if it was worth engaging. If it met their interests or was contextually relevant, they might tap on it; if not, they wouldn’t. Their behavior was heavily based on context, location, and interest in the topic. </a:t>
            </a:r>
          </a:p>
          <a:p>
            <a:r>
              <a:rPr 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Mobile Breaking News Focus Group Findings</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a:t>
            </a:r>
            <a:r>
              <a:rPr lang="zh-CN" alt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March</a:t>
            </a:r>
            <a:r>
              <a:rPr lang="zh-CN" alt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2017</a:t>
            </a:r>
            <a:endParaRPr lang="en-US" sz="1600"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4274541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3" y="4806167"/>
            <a:ext cx="5617028" cy="1200329"/>
          </a:xfrm>
          <a:prstGeom prst="rect">
            <a:avLst/>
          </a:prstGeom>
          <a:noFill/>
        </p:spPr>
        <p:txBody>
          <a:bodyPr wrap="square" rtlCol="0">
            <a:spAutoFit/>
          </a:bodyPr>
          <a:lstStyle/>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I</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have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all</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since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last</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leave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app</a:t>
            </a:r>
          </a:p>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Overall</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period</a:t>
            </a:r>
            <a:endPar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122083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Motivations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5" name="TextBox 4">
            <a:extLst>
              <a:ext uri="{FF2B5EF4-FFF2-40B4-BE49-F238E27FC236}">
                <a16:creationId xmlns:a16="http://schemas.microsoft.com/office/drawing/2014/main" id="{12939B9B-5026-8B4A-8C50-7149BE77A90B}"/>
              </a:ext>
            </a:extLst>
          </p:cNvPr>
          <p:cNvSpPr txBox="1"/>
          <p:nvPr/>
        </p:nvSpPr>
        <p:spPr>
          <a:xfrm>
            <a:off x="6096000" y="4806167"/>
            <a:ext cx="5617028" cy="1200329"/>
          </a:xfrm>
          <a:prstGeom prst="rect">
            <a:avLst/>
          </a:prstGeom>
          <a:noFill/>
        </p:spPr>
        <p:txBody>
          <a:bodyPr wrap="square" rtlCol="0">
            <a:spAutoFit/>
          </a:bodyPr>
          <a:lstStyle/>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since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last</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time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leave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app</a:t>
            </a:r>
          </a:p>
          <a:p>
            <a:pPr algn="ct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certain</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r>
              <a:rPr lang="zh-CN" alt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sz="24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6" name="Rectangle 5">
            <a:extLst>
              <a:ext uri="{FF2B5EF4-FFF2-40B4-BE49-F238E27FC236}">
                <a16:creationId xmlns:a16="http://schemas.microsoft.com/office/drawing/2014/main" id="{E4A9AC73-77C2-AC4D-B4AC-9381EFA25B9E}"/>
              </a:ext>
            </a:extLst>
          </p:cNvPr>
          <p:cNvSpPr/>
          <p:nvPr/>
        </p:nvSpPr>
        <p:spPr>
          <a:xfrm>
            <a:off x="2202162" y="2743513"/>
            <a:ext cx="2170649" cy="137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rPr>
              <a:t>Icon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6912134-8C97-C947-AE7C-873514EB8C70}"/>
              </a:ext>
            </a:extLst>
          </p:cNvPr>
          <p:cNvSpPr/>
          <p:nvPr/>
        </p:nvSpPr>
        <p:spPr>
          <a:xfrm>
            <a:off x="7819189" y="2743514"/>
            <a:ext cx="2170649" cy="137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rPr>
              <a:t>Icon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854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167073"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“Check</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Mark”</a:t>
            </a:r>
          </a:p>
        </p:txBody>
      </p:sp>
    </p:spTree>
    <p:extLst>
      <p:ext uri="{BB962C8B-B14F-4D97-AF65-F5344CB8AC3E}">
        <p14:creationId xmlns:p14="http://schemas.microsoft.com/office/powerpoint/2010/main" val="174994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a:endCxn id="15" idx="0"/>
          </p:cNvCxnSpPr>
          <p:nvPr/>
        </p:nvCxnSpPr>
        <p:spPr>
          <a:xfrm flipH="1" flipV="1">
            <a:off x="4515859" y="1163696"/>
            <a:ext cx="9036" cy="764280"/>
          </a:xfrm>
          <a:prstGeom prst="straightConnector1">
            <a:avLst/>
          </a:prstGeom>
          <a:ln w="3175">
            <a:solidFill>
              <a:srgbClr val="00FF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9C85304-7B4F-CC44-8E4A-5B88253C2595}"/>
              </a:ext>
            </a:extLst>
          </p:cNvPr>
          <p:cNvCxnSpPr>
            <a:cxnSpLocks/>
          </p:cNvCxnSpPr>
          <p:nvPr/>
        </p:nvCxnSpPr>
        <p:spPr>
          <a:xfrm flipH="1" flipV="1">
            <a:off x="4524896" y="1230371"/>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17" name="TextBox 16">
            <a:extLst>
              <a:ext uri="{FF2B5EF4-FFF2-40B4-BE49-F238E27FC236}">
                <a16:creationId xmlns:a16="http://schemas.microsoft.com/office/drawing/2014/main" id="{69FD15C3-E78B-2848-8458-3578584172E8}"/>
              </a:ext>
            </a:extLst>
          </p:cNvPr>
          <p:cNvSpPr txBox="1"/>
          <p:nvPr/>
        </p:nvSpPr>
        <p:spPr>
          <a:xfrm>
            <a:off x="4720852" y="1078811"/>
            <a:ext cx="3102371"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Fill</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content</a:t>
            </a:r>
            <a:r>
              <a:rPr kumimoji="0" lang="zh-CN" alt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rPr>
              <a:t> </a:t>
            </a:r>
            <a:endParaRPr kumimoji="0" lang="en-US" sz="1800" i="0" u="none" strike="noStrike" kern="1200" spc="20" normalizeH="0" baseline="0" noProof="0" dirty="0">
              <a:ln>
                <a:noFill/>
              </a:ln>
              <a:solidFill>
                <a:schemeClr val="bg1"/>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256171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39485" y="2705724"/>
            <a:ext cx="11713029" cy="646331"/>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Repeated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news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=boring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content+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stupide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algorithm</a:t>
            </a:r>
            <a:endPar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35205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time</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read</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others</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0725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923330"/>
          </a:xfrm>
          <a:prstGeom prst="rect">
            <a:avLst/>
          </a:prstGeom>
        </p:spPr>
        <p:txBody>
          <a:bodyPr wrap="square">
            <a:spAutoFit/>
          </a:bodyPr>
          <a:lstStyle/>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Instagram</a:t>
            </a:r>
          </a:p>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separate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unread</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794B213A-85C9-9341-8EEB-71EA089F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006" y="1242070"/>
            <a:ext cx="2160000" cy="38340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C30BD15-8366-8E45-A9FB-1AFB6CB0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134" y="1242070"/>
            <a:ext cx="2160000" cy="3834000"/>
          </a:xfrm>
          <a:prstGeom prst="rect">
            <a:avLst/>
          </a:prstGeom>
        </p:spPr>
      </p:pic>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646331"/>
          </a:xfrm>
          <a:prstGeom prst="rect">
            <a:avLst/>
          </a:prstGeom>
        </p:spPr>
        <p:txBody>
          <a:bodyPr wrap="square">
            <a:spAutoFit/>
          </a:bodyPr>
          <a:lstStyle/>
          <a:p>
            <a:pPr algn="ct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LinkedIn</a:t>
            </a:r>
            <a:endParaRPr lang="en-US" altLang="zh-CN" dirty="0">
              <a:solidFill>
                <a:schemeClr val="bg1"/>
              </a:solidFill>
              <a:latin typeface="Segoe UI Light" panose="020B0502040204020203" pitchFamily="34" charset="0"/>
              <a:ea typeface="DengXian" panose="02010600030101010101" pitchFamily="2" charset="-122"/>
              <a:cs typeface="Segoe UI Light" panose="020B0502040204020203" pitchFamily="34" charset="0"/>
            </a:endParaRPr>
          </a:p>
          <a:p>
            <a:pPr lvl="1"/>
            <a:r>
              <a:rPr lang="en-US" altLang="zh-CN" dirty="0">
                <a:solidFill>
                  <a:schemeClr val="bg1"/>
                </a:solidFill>
              </a:rPr>
              <a:t>Untappable</a:t>
            </a:r>
            <a:r>
              <a:rPr lang="zh-CN" altLang="en-US" dirty="0">
                <a:solidFill>
                  <a:schemeClr val="bg1"/>
                </a:solidFill>
              </a:rPr>
              <a:t> </a:t>
            </a:r>
            <a:r>
              <a:rPr lang="en-US" altLang="zh-CN" dirty="0">
                <a:solidFill>
                  <a:schemeClr val="bg1"/>
                </a:solidFill>
              </a:rPr>
              <a:t>floating</a:t>
            </a:r>
            <a:r>
              <a:rPr lang="zh-CN" altLang="en-US" dirty="0">
                <a:solidFill>
                  <a:schemeClr val="bg1"/>
                </a:solidFill>
              </a:rPr>
              <a:t> </a:t>
            </a:r>
            <a:r>
              <a:rPr lang="en-US" altLang="zh-CN" dirty="0">
                <a:solidFill>
                  <a:schemeClr val="bg1"/>
                </a:solidFill>
              </a:rPr>
              <a:t>layer</a:t>
            </a:r>
          </a:p>
        </p:txBody>
      </p:sp>
    </p:spTree>
    <p:extLst>
      <p:ext uri="{BB962C8B-B14F-4D97-AF65-F5344CB8AC3E}">
        <p14:creationId xmlns:p14="http://schemas.microsoft.com/office/powerpoint/2010/main" val="2987748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754326"/>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cs typeface="Segoe UI" panose="020B0502040204020203" pitchFamily="34" charset="0"/>
              </a:rPr>
              <a:t>Landing</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page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of</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topics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like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more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than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ten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news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on</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comprehensive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view</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page</a:t>
            </a:r>
          </a:p>
          <a:p>
            <a:pPr algn="ctr"/>
            <a:r>
              <a:rPr lang="en-US" altLang="zh-CN" sz="3600" b="1" dirty="0">
                <a:solidFill>
                  <a:prstClr val="white"/>
                </a:solidFill>
                <a:latin typeface="Segoe UI" panose="020B0502040204020203" pitchFamily="34" charset="0"/>
                <a:cs typeface="Segoe UI" panose="020B0502040204020203" pitchFamily="34" charset="0"/>
              </a:rPr>
              <a:t>The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updates</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are</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countable</a:t>
            </a:r>
            <a:endParaRPr lang="en-US" sz="3600" b="1" dirty="0">
              <a:solidFill>
                <a:prstClr val="white"/>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460050"/>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Requirement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825855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(Static)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CATCH-UP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9B83ECC1-4D1C-8E4C-BF07-ACCAB9B92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432" y="1231959"/>
            <a:ext cx="2160000" cy="4689626"/>
          </a:xfrm>
          <a:prstGeom prst="rect">
            <a:avLst/>
          </a:prstGeom>
        </p:spPr>
      </p:pic>
    </p:spTree>
    <p:extLst>
      <p:ext uri="{BB962C8B-B14F-4D97-AF65-F5344CB8AC3E}">
        <p14:creationId xmlns:p14="http://schemas.microsoft.com/office/powerpoint/2010/main" val="1194439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417767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time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4177672"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like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social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digestion,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time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really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quick,</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skip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important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D2D1757C-9E6C-B34B-AAF4-943C35079E6C}"/>
              </a:ext>
            </a:extLst>
          </p:cNvPr>
          <p:cNvSpPr txBox="1"/>
          <p:nvPr/>
        </p:nvSpPr>
        <p:spPr>
          <a:xfrm>
            <a:off x="1202872" y="145413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CATCH-UP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0E466668-A547-184F-B2E6-C7D996635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4431"/>
            <a:ext cx="4912344" cy="10665303"/>
          </a:xfrm>
          <a:prstGeom prst="rect">
            <a:avLst/>
          </a:prstGeom>
        </p:spPr>
      </p:pic>
    </p:spTree>
    <p:extLst>
      <p:ext uri="{BB962C8B-B14F-4D97-AF65-F5344CB8AC3E}">
        <p14:creationId xmlns:p14="http://schemas.microsoft.com/office/powerpoint/2010/main" val="37171718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4666277"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p>
        </p:txBody>
      </p:sp>
    </p:spTree>
    <p:extLst>
      <p:ext uri="{BB962C8B-B14F-4D97-AF65-F5344CB8AC3E}">
        <p14:creationId xmlns:p14="http://schemas.microsoft.com/office/powerpoint/2010/main" val="40544858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algn="ct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 don’t enable push notifications because they feel they already get too many.</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(1)</a:t>
            </a:r>
            <a:endParaRPr lang="en-US" sz="36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Trigger</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point</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5068299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4401205"/>
          </a:xfrm>
          <a:prstGeom prst="rect">
            <a:avLst/>
          </a:prstGeom>
        </p:spPr>
        <p:txBody>
          <a:bodyPr wrap="square">
            <a:spAutoFit/>
          </a:bodyPr>
          <a:lstStyle/>
          <a:p>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notifications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your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delightful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experience,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trigger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turn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actions.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AFE38E51-4552-5D4E-9321-50B7B3265BC4}"/>
              </a:ext>
            </a:extLst>
          </p:cNvPr>
          <p:cNvPicPr>
            <a:picLocks noChangeAspect="1"/>
          </p:cNvPicPr>
          <p:nvPr/>
        </p:nvPicPr>
        <p:blipFill>
          <a:blip r:embed="rId2"/>
          <a:stretch>
            <a:fillRect/>
          </a:stretch>
        </p:blipFill>
        <p:spPr>
          <a:xfrm>
            <a:off x="1494622" y="480447"/>
            <a:ext cx="3315464" cy="5897105"/>
          </a:xfrm>
          <a:prstGeom prst="rect">
            <a:avLst/>
          </a:prstGeom>
        </p:spPr>
      </p:pic>
    </p:spTree>
    <p:extLst>
      <p:ext uri="{BB962C8B-B14F-4D97-AF65-F5344CB8AC3E}">
        <p14:creationId xmlns:p14="http://schemas.microsoft.com/office/powerpoint/2010/main" val="2023044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Make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delightfully</a:t>
            </a:r>
            <a:endPar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35205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982536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each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whole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29" y="1795138"/>
            <a:ext cx="55132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PERSONALIZED</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U</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PDATES</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ON THE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TOP</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7"/>
            <a:ext cx="2879996" cy="6252825"/>
          </a:xfrm>
          <a:prstGeom prst="rect">
            <a:avLst/>
          </a:prstGeom>
        </p:spPr>
      </p:pic>
    </p:spTree>
    <p:extLst>
      <p:ext uri="{BB962C8B-B14F-4D97-AF65-F5344CB8AC3E}">
        <p14:creationId xmlns:p14="http://schemas.microsoft.com/office/powerpoint/2010/main" val="395749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7978292"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When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down,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not</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up-to-date.</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8031301"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Load</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Articles</a:t>
            </a:r>
          </a:p>
        </p:txBody>
      </p:sp>
    </p:spTree>
    <p:extLst>
      <p:ext uri="{BB962C8B-B14F-4D97-AF65-F5344CB8AC3E}">
        <p14:creationId xmlns:p14="http://schemas.microsoft.com/office/powerpoint/2010/main" val="20467576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376058" cy="954107"/>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Show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thumbnail</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topic</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help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users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recalling</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this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topic</a:t>
            </a: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537605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layout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weird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1FAAC3C7-14F0-614D-B324-6ED3DFDCDD83}"/>
              </a:ext>
            </a:extLst>
          </p:cNvPr>
          <p:cNvSpPr txBox="1"/>
          <p:nvPr/>
        </p:nvSpPr>
        <p:spPr>
          <a:xfrm>
            <a:off x="1202872" y="1307989"/>
            <a:ext cx="5649190"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1</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PERSONALIZED</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UPDATES</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ON THE</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TOP</a:t>
            </a:r>
            <a:endParaRPr lang="en-US" b="1" dirty="0">
              <a:solidFill>
                <a:srgbClr val="00FFFF"/>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BF046495-5C6E-A64D-8384-2BC7991EE7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7"/>
            <a:ext cx="2879996" cy="6252825"/>
          </a:xfrm>
          <a:prstGeom prst="rect">
            <a:avLst/>
          </a:prstGeom>
        </p:spPr>
      </p:pic>
    </p:spTree>
    <p:extLst>
      <p:ext uri="{BB962C8B-B14F-4D97-AF65-F5344CB8AC3E}">
        <p14:creationId xmlns:p14="http://schemas.microsoft.com/office/powerpoint/2010/main" val="3531312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carousel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SPECIFIC</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U</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PDATES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14B42E41-D429-174B-97C4-21E45FD74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302583"/>
            <a:ext cx="2880000" cy="6252834"/>
          </a:xfrm>
          <a:prstGeom prst="rect">
            <a:avLst/>
          </a:prstGeom>
        </p:spPr>
      </p:pic>
    </p:spTree>
    <p:extLst>
      <p:ext uri="{BB962C8B-B14F-4D97-AF65-F5344CB8AC3E}">
        <p14:creationId xmlns:p14="http://schemas.microsoft.com/office/powerpoint/2010/main" val="2455828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202872" y="1798860"/>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SPECIFIC</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UPDATES</a:t>
            </a:r>
            <a:endParaRPr lang="en-US" b="1" dirty="0">
              <a:solidFill>
                <a:srgbClr val="00FFFF"/>
              </a:solidFill>
              <a:latin typeface="Segoe UI" panose="020B05020402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14B42E41-D429-174B-97C4-21E45FD74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302583"/>
            <a:ext cx="2880000" cy="6252834"/>
          </a:xfrm>
          <a:prstGeom prst="rect">
            <a:avLst/>
          </a:prstGeom>
        </p:spPr>
      </p:pic>
      <p:sp>
        <p:nvSpPr>
          <p:cNvPr id="7" name="Rectangle 6">
            <a:extLst>
              <a:ext uri="{FF2B5EF4-FFF2-40B4-BE49-F238E27FC236}">
                <a16:creationId xmlns:a16="http://schemas.microsoft.com/office/drawing/2014/main" id="{0CF30139-3D4A-D249-8EC4-7AB0C7F2DE77}"/>
              </a:ext>
            </a:extLst>
          </p:cNvPr>
          <p:cNvSpPr/>
          <p:nvPr/>
        </p:nvSpPr>
        <p:spPr>
          <a:xfrm>
            <a:off x="1202872" y="269141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Quickly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about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8" name="TextBox 7">
            <a:extLst>
              <a:ext uri="{FF2B5EF4-FFF2-40B4-BE49-F238E27FC236}">
                <a16:creationId xmlns:a16="http://schemas.microsoft.com/office/drawing/2014/main" id="{1F6EEBCA-CDC4-9848-A698-04E05E2763B5}"/>
              </a:ext>
            </a:extLst>
          </p:cNvPr>
          <p:cNvSpPr txBox="1"/>
          <p:nvPr/>
        </p:nvSpPr>
        <p:spPr>
          <a:xfrm>
            <a:off x="1202872" y="232208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5103BEF1-D4F1-8548-A50D-A578EDFAB3D2}"/>
              </a:ext>
            </a:extLst>
          </p:cNvPr>
          <p:cNvSpPr/>
          <p:nvPr/>
        </p:nvSpPr>
        <p:spPr>
          <a:xfrm>
            <a:off x="1202872" y="4451032"/>
            <a:ext cx="45922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Disturb</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progress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0" name="TextBox 9">
            <a:extLst>
              <a:ext uri="{FF2B5EF4-FFF2-40B4-BE49-F238E27FC236}">
                <a16:creationId xmlns:a16="http://schemas.microsoft.com/office/drawing/2014/main" id="{B3A93B18-F086-FD4B-AE04-D4344221CD20}"/>
              </a:ext>
            </a:extLst>
          </p:cNvPr>
          <p:cNvSpPr txBox="1"/>
          <p:nvPr/>
        </p:nvSpPr>
        <p:spPr>
          <a:xfrm>
            <a:off x="1202872" y="4081700"/>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520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personalized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from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fixed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categories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number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update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every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topic</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indicate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edit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NAVIGATION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UPDATES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D55177E6-66E3-8B48-B64C-C89A4549C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733" y="302583"/>
            <a:ext cx="2880000" cy="6252834"/>
          </a:xfrm>
          <a:prstGeom prst="rect">
            <a:avLst/>
          </a:prstGeom>
        </p:spPr>
      </p:pic>
    </p:spTree>
    <p:extLst>
      <p:ext uri="{BB962C8B-B14F-4D97-AF65-F5344CB8AC3E}">
        <p14:creationId xmlns:p14="http://schemas.microsoft.com/office/powerpoint/2010/main" val="2306166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202872" y="176808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NAVIGATION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UPDATES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D55177E6-66E3-8B48-B64C-C89A4549C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458" y="614571"/>
            <a:ext cx="4385267" cy="9520954"/>
          </a:xfrm>
          <a:prstGeom prst="rect">
            <a:avLst/>
          </a:prstGeom>
        </p:spPr>
      </p:pic>
      <p:sp>
        <p:nvSpPr>
          <p:cNvPr id="7" name="Rectangle 6">
            <a:extLst>
              <a:ext uri="{FF2B5EF4-FFF2-40B4-BE49-F238E27FC236}">
                <a16:creationId xmlns:a16="http://schemas.microsoft.com/office/drawing/2014/main" id="{0CA0AB60-1869-4B4F-8278-4FE395B88FD1}"/>
              </a:ext>
            </a:extLst>
          </p:cNvPr>
          <p:cNvSpPr/>
          <p:nvPr/>
        </p:nvSpPr>
        <p:spPr>
          <a:xfrm>
            <a:off x="1202872" y="269141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Directly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whether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updates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8" name="TextBox 7">
            <a:extLst>
              <a:ext uri="{FF2B5EF4-FFF2-40B4-BE49-F238E27FC236}">
                <a16:creationId xmlns:a16="http://schemas.microsoft.com/office/drawing/2014/main" id="{9A6AE073-D814-A041-8518-D3467DD18ED8}"/>
              </a:ext>
            </a:extLst>
          </p:cNvPr>
          <p:cNvSpPr txBox="1"/>
          <p:nvPr/>
        </p:nvSpPr>
        <p:spPr>
          <a:xfrm>
            <a:off x="1202872" y="232208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8026874-4F45-A04E-A314-1693A40A0253}"/>
              </a:ext>
            </a:extLst>
          </p:cNvPr>
          <p:cNvSpPr/>
          <p:nvPr/>
        </p:nvSpPr>
        <p:spPr>
          <a:xfrm>
            <a:off x="1202872" y="4451032"/>
            <a:ext cx="41776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meaning</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0" name="TextBox 9">
            <a:extLst>
              <a:ext uri="{FF2B5EF4-FFF2-40B4-BE49-F238E27FC236}">
                <a16:creationId xmlns:a16="http://schemas.microsoft.com/office/drawing/2014/main" id="{09AC4E65-ED7E-F54E-92D2-B431CD238DA4}"/>
              </a:ext>
            </a:extLst>
          </p:cNvPr>
          <p:cNvSpPr txBox="1"/>
          <p:nvPr/>
        </p:nvSpPr>
        <p:spPr>
          <a:xfrm>
            <a:off x="1202872" y="4081700"/>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14205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5357015" y="3244334"/>
            <a:ext cx="1477969" cy="36933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Showcase</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982246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4052713"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-up</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List View</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0120004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9249840"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Wrap-up</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View</a:t>
            </a:r>
          </a:p>
        </p:txBody>
      </p:sp>
    </p:spTree>
    <p:extLst>
      <p:ext uri="{BB962C8B-B14F-4D97-AF65-F5344CB8AC3E}">
        <p14:creationId xmlns:p14="http://schemas.microsoft.com/office/powerpoint/2010/main" val="2594564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7329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9552038" cy="1477328"/>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Wrap-up</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Stories</a:t>
            </a:r>
            <a:r>
              <a:rPr lang="zh-CN" alt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Browsing</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7611447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8FC2-CF7A-AD4C-AB89-86BCBF73E2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F8A2DE-6A55-684D-8E8E-F3E136D153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440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582614"/>
            <a:ext cx="9209808" cy="1908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What</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could</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attract</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them?</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74% of mobile news app users expect real-time content updates.</a:t>
            </a:r>
            <a:endParaRPr kumimoji="0" lang="en-US" altLang="zh-CN" sz="40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sz="16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1600" dirty="0">
                <a:solidFill>
                  <a:schemeClr val="tx1">
                    <a:lumMod val="50000"/>
                    <a:lumOff val="50000"/>
                  </a:schemeClr>
                </a:solidFill>
                <a:latin typeface="Segoe UI" panose="020B0502040204020203" pitchFamily="34" charset="0"/>
                <a:cs typeface="Segoe UI" panose="020B0502040204020203" pitchFamily="34" charset="0"/>
              </a:rPr>
              <a:t>2017</a:t>
            </a:r>
            <a:endParaRPr kumimoji="0" lang="en-US" altLang="zh-CN" sz="160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8" y="2794000"/>
            <a:ext cx="1270000" cy="1270000"/>
          </a:xfrm>
          <a:prstGeom prst="rect">
            <a:avLst/>
          </a:prstGeom>
        </p:spPr>
      </p:pic>
    </p:spTree>
    <p:extLst>
      <p:ext uri="{BB962C8B-B14F-4D97-AF65-F5344CB8AC3E}">
        <p14:creationId xmlns:p14="http://schemas.microsoft.com/office/powerpoint/2010/main" val="269531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Real-time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Algorithm</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Capacity ✅</a:t>
            </a:r>
            <a:endPar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Feasibility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87923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Let</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users</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What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happened</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just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now</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417944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095999" y="2164470"/>
            <a:ext cx="480333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Doesn’t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have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button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least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first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screen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refresh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tapping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manually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096000" y="1795138"/>
            <a:ext cx="4331262" cy="369332"/>
          </a:xfrm>
          <a:prstGeom prst="rect">
            <a:avLst/>
          </a:prstGeom>
          <a:noFill/>
        </p:spPr>
        <p:txBody>
          <a:bodyPr wrap="square" rtlCol="0">
            <a:spAutoFit/>
          </a:bodyPr>
          <a:lstStyle/>
          <a:p>
            <a:pPr lvl="0">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DA79E560-7F76-8445-87D0-AAE4C773A84C}"/>
              </a:ext>
            </a:extLst>
          </p:cNvPr>
          <p:cNvPicPr>
            <a:picLocks noChangeAspect="1"/>
          </p:cNvPicPr>
          <p:nvPr/>
        </p:nvPicPr>
        <p:blipFill rotWithShape="1">
          <a:blip r:embed="rId2">
            <a:extLst>
              <a:ext uri="{28A0092B-C50C-407E-A947-70E740481C1C}">
                <a14:useLocalDpi xmlns:a14="http://schemas.microsoft.com/office/drawing/2010/main" val="0"/>
              </a:ext>
            </a:extLst>
          </a:blip>
          <a:srcRect b="70002"/>
          <a:stretch/>
        </p:blipFill>
        <p:spPr>
          <a:xfrm>
            <a:off x="2153676" y="757148"/>
            <a:ext cx="2557808" cy="5798636"/>
          </a:xfrm>
          <a:prstGeom prst="rect">
            <a:avLst/>
          </a:prstGeom>
        </p:spPr>
      </p:pic>
      <p:sp>
        <p:nvSpPr>
          <p:cNvPr id="6" name="Oval 5">
            <a:extLst>
              <a:ext uri="{FF2B5EF4-FFF2-40B4-BE49-F238E27FC236}">
                <a16:creationId xmlns:a16="http://schemas.microsoft.com/office/drawing/2014/main" id="{A264D079-0FB2-344A-8831-BE461AC1BD86}"/>
              </a:ext>
            </a:extLst>
          </p:cNvPr>
          <p:cNvSpPr/>
          <p:nvPr/>
        </p:nvSpPr>
        <p:spPr>
          <a:xfrm>
            <a:off x="2926895" y="515917"/>
            <a:ext cx="938151" cy="93815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09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5563080"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Quick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double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button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C797F938-43F6-F04F-9CB9-DD089490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478" y="757644"/>
            <a:ext cx="3199905" cy="5679831"/>
          </a:xfrm>
          <a:prstGeom prst="rect">
            <a:avLst/>
          </a:prstGeom>
        </p:spPr>
      </p:pic>
      <p:sp>
        <p:nvSpPr>
          <p:cNvPr id="2" name="Oval 1">
            <a:extLst>
              <a:ext uri="{FF2B5EF4-FFF2-40B4-BE49-F238E27FC236}">
                <a16:creationId xmlns:a16="http://schemas.microsoft.com/office/drawing/2014/main" id="{65E3E2ED-B65A-504D-B6DB-B326564E1E7A}"/>
              </a:ext>
            </a:extLst>
          </p:cNvPr>
          <p:cNvSpPr/>
          <p:nvPr/>
        </p:nvSpPr>
        <p:spPr>
          <a:xfrm>
            <a:off x="6982691" y="5712031"/>
            <a:ext cx="938151" cy="93815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33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1606330"/>
            <a:ext cx="4548584"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left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bottom</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corner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quickly</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Go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back</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refresh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after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tapping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lvl="0" indent="-457200">
              <a:buFont typeface="Arial" panose="020B0604020202020204" pitchFamily="34" charset="0"/>
              <a:buChar char="•"/>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Search</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result</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list</a:t>
            </a:r>
          </a:p>
          <a:p>
            <a:pPr lvl="1">
              <a:defRPr/>
            </a:pPr>
            <a:r>
              <a:rPr lang="en-US" altLang="zh-CN" sz="2000" b="1" dirty="0">
                <a:solidFill>
                  <a:prstClr val="white"/>
                </a:solidFill>
                <a:latin typeface="Segoe" panose="020B0502040504020203" pitchFamily="34" charset="0"/>
                <a:cs typeface="Segoe UI Light" panose="020B0502040204020203" pitchFamily="34" charset="0"/>
              </a:rPr>
              <a:t>Top</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stories</a:t>
            </a:r>
          </a:p>
          <a:p>
            <a:pPr lvl="1">
              <a:defRPr/>
            </a:pPr>
            <a:r>
              <a:rPr lang="en-US" altLang="zh-CN" sz="2000" b="1" dirty="0">
                <a:solidFill>
                  <a:prstClr val="white"/>
                </a:solidFill>
                <a:latin typeface="Segoe" panose="020B0502040504020203" pitchFamily="34" charset="0"/>
                <a:cs typeface="Segoe UI Light" panose="020B0502040204020203" pitchFamily="34" charset="0"/>
              </a:rPr>
              <a:t>For</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you</a:t>
            </a:r>
          </a:p>
          <a:p>
            <a:pPr lvl="1">
              <a:defRPr/>
            </a:pPr>
            <a:r>
              <a:rPr lang="en-US" altLang="zh-CN" sz="2000" b="1" dirty="0">
                <a:solidFill>
                  <a:prstClr val="white"/>
                </a:solidFill>
                <a:latin typeface="Segoe" panose="020B0502040504020203" pitchFamily="34" charset="0"/>
                <a:cs typeface="Segoe UI Light" panose="020B0502040204020203" pitchFamily="34" charset="0"/>
              </a:rPr>
              <a:t>Category</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page</a:t>
            </a:r>
          </a:p>
          <a:p>
            <a:pPr lvl="1">
              <a:defRPr/>
            </a:pPr>
            <a:r>
              <a:rPr lang="en-US" altLang="zh-CN" sz="2000" b="1" dirty="0">
                <a:solidFill>
                  <a:prstClr val="white"/>
                </a:solidFill>
                <a:latin typeface="Segoe" panose="020B0502040504020203" pitchFamily="34" charset="0"/>
                <a:cs typeface="Segoe UI Light" panose="020B0502040204020203" pitchFamily="34" charset="0"/>
              </a:rPr>
              <a:t>Topic</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page</a:t>
            </a:r>
            <a:r>
              <a:rPr lang="zh-CN" altLang="en-US" sz="2000" b="1" dirty="0">
                <a:solidFill>
                  <a:prstClr val="white"/>
                </a:solidFill>
                <a:latin typeface="Segoe" panose="020B0502040504020203" pitchFamily="34" charset="0"/>
                <a:cs typeface="Segoe UI Light" panose="020B0502040204020203" pitchFamily="34" charset="0"/>
              </a:rPr>
              <a:t> </a:t>
            </a:r>
            <a:endParaRPr lang="en-US" altLang="zh-CN" sz="2000" b="1" dirty="0">
              <a:solidFill>
                <a:prstClr val="white"/>
              </a:solidFill>
              <a:latin typeface="Segoe" panose="020B0502040504020203" pitchFamily="34" charset="0"/>
              <a:cs typeface="Segoe UI Light" panose="020B0502040204020203" pitchFamily="34" charset="0"/>
            </a:endParaRPr>
          </a:p>
          <a:p>
            <a:pPr marL="457200" lvl="0" indent="-457200">
              <a:buFont typeface="Arial" panose="020B0604020202020204" pitchFamily="34" charset="0"/>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236998"/>
            <a:ext cx="4331262" cy="369332"/>
          </a:xfrm>
          <a:prstGeom prst="rect">
            <a:avLst/>
          </a:prstGeom>
          <a:noFill/>
        </p:spPr>
        <p:txBody>
          <a:bodyPr wrap="square" rtlCol="0">
            <a:spAutoFit/>
          </a:bodyPr>
          <a:lstStyle/>
          <a:p>
            <a:pPr lvl="0">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1</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quick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refresh</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FCD3E0CF-402C-9748-965E-BFC58C425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312" y="302583"/>
            <a:ext cx="2880000" cy="6252834"/>
          </a:xfrm>
          <a:prstGeom prst="rect">
            <a:avLst/>
          </a:prstGeom>
        </p:spPr>
      </p:pic>
    </p:spTree>
    <p:extLst>
      <p:ext uri="{BB962C8B-B14F-4D97-AF65-F5344CB8AC3E}">
        <p14:creationId xmlns:p14="http://schemas.microsoft.com/office/powerpoint/2010/main" val="1404910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2095021"/>
            <a:ext cx="5454996" cy="15696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distract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or</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attract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people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actively</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refresh</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it’s</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triggered</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by</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action</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Left</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corner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useful</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ergonomically</a:t>
            </a:r>
            <a:endPar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725689"/>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4218679"/>
            <a:ext cx="5454996" cy="461665"/>
          </a:xfrm>
          <a:prstGeom prst="rect">
            <a:avLst/>
          </a:prstGeom>
        </p:spPr>
        <p:txBody>
          <a:bodyPr wrap="square">
            <a:spAutoFit/>
          </a:bodyPr>
          <a:lstStyle/>
          <a:p>
            <a:pPr marL="342900" indent="-342900">
              <a:buFont typeface="Arial" panose="020B0604020202020204" pitchFamily="34" charset="0"/>
              <a:buChar char="•"/>
              <a:defRPr/>
            </a:pPr>
            <a:r>
              <a:rPr lang="en-US" altLang="zh-CN" sz="2400" dirty="0">
                <a:solidFill>
                  <a:prstClr val="white"/>
                </a:solidFill>
                <a:latin typeface="Segoe UI Light" panose="020B0502040204020203" pitchFamily="34" charset="0"/>
                <a:cs typeface="Segoe UI Light" panose="020B0502040204020203" pitchFamily="34" charset="0"/>
              </a:rPr>
              <a:t>May</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not</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be</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able</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to</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get</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new</a:t>
            </a:r>
            <a:r>
              <a:rPr lang="zh-CN" altLang="en-US" sz="2400" dirty="0">
                <a:solidFill>
                  <a:prstClr val="white"/>
                </a:solidFill>
                <a:latin typeface="Segoe UI Light" panose="020B0502040204020203" pitchFamily="34" charset="0"/>
                <a:cs typeface="Segoe UI Light" panose="020B0502040204020203" pitchFamily="34" charset="0"/>
              </a:rPr>
              <a:t> </a:t>
            </a:r>
            <a:r>
              <a:rPr lang="en-US" altLang="zh-CN" sz="2400" dirty="0">
                <a:solidFill>
                  <a:prstClr val="white"/>
                </a:solidFill>
                <a:latin typeface="Segoe UI Light" panose="020B0502040204020203" pitchFamily="34" charset="0"/>
                <a:cs typeface="Segoe UI Light" panose="020B0502040204020203" pitchFamily="34" charset="0"/>
              </a:rPr>
              <a:t>result</a:t>
            </a:r>
            <a:endPar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384934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28EA03C2-3061-5443-B9E8-51AACEE31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776" y="-5950251"/>
            <a:ext cx="4320000" cy="9379251"/>
          </a:xfrm>
          <a:prstGeom prst="rect">
            <a:avLst/>
          </a:prstGeom>
        </p:spPr>
      </p:pic>
      <p:sp>
        <p:nvSpPr>
          <p:cNvPr id="2" name="Rectangle 1">
            <a:extLst>
              <a:ext uri="{FF2B5EF4-FFF2-40B4-BE49-F238E27FC236}">
                <a16:creationId xmlns:a16="http://schemas.microsoft.com/office/drawing/2014/main" id="{C2649B5B-C860-5641-A1D3-A7E73BF30646}"/>
              </a:ext>
            </a:extLst>
          </p:cNvPr>
          <p:cNvSpPr/>
          <p:nvPr/>
        </p:nvSpPr>
        <p:spPr>
          <a:xfrm>
            <a:off x="1198360" y="1310191"/>
            <a:ext cx="3092834" cy="369332"/>
          </a:xfrm>
          <a:prstGeom prst="rect">
            <a:avLst/>
          </a:prstGeom>
        </p:spPr>
        <p:txBody>
          <a:bodyPr wrap="none">
            <a:spAutoFit/>
          </a:bodyPr>
          <a:lstStyle/>
          <a:p>
            <a:pPr lvl="0">
              <a:defRPr/>
            </a:pPr>
            <a:r>
              <a:rPr lang="en-US" altLang="zh-CN" b="1" cap="all" spc="20" dirty="0">
                <a:solidFill>
                  <a:srgbClr val="00FFFF"/>
                </a:solidFill>
                <a:latin typeface="Segoe UI" panose="020B0502040204020203" pitchFamily="34" charset="0"/>
                <a:cs typeface="Segoe UI" panose="020B0502040204020203" pitchFamily="34" charset="0"/>
              </a:rPr>
              <a:t>Design 1</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quick refresh</a:t>
            </a:r>
            <a:endParaRPr lang="en-US" b="1" cap="all" spc="20" dirty="0">
              <a:solidFill>
                <a:srgbClr val="00FFFF"/>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155AC8A-C561-9843-9C3D-600DACA1A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400" y="3675588"/>
            <a:ext cx="3810752" cy="1848329"/>
          </a:xfrm>
          <a:prstGeom prst="rect">
            <a:avLst/>
          </a:prstGeom>
          <a:ln>
            <a:solidFill>
              <a:schemeClr val="tx1">
                <a:lumMod val="75000"/>
                <a:lumOff val="25000"/>
              </a:schemeClr>
            </a:solidFill>
          </a:ln>
        </p:spPr>
      </p:pic>
    </p:spTree>
    <p:extLst>
      <p:ext uri="{BB962C8B-B14F-4D97-AF65-F5344CB8AC3E}">
        <p14:creationId xmlns:p14="http://schemas.microsoft.com/office/powerpoint/2010/main" val="344299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4009971"/>
            <a:ext cx="998299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version(2019)</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design</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ready</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for</a:t>
            </a:r>
            <a:r>
              <a:rPr kumimoji="0" lang="zh-CN" altLang="en-US"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implementing</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8578310" cy="286232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Stage</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Bing</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Vertical</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Mobile</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26835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756024"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Video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platform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Record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refresh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browsing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progress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COMMON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SOLUTION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endParaRPr lang="en-US" b="1" dirty="0">
              <a:solidFill>
                <a:srgbClr val="00FFFF"/>
              </a:solidFill>
              <a:latin typeface="Segoe UI" panose="020B0502040204020203" pitchFamily="34" charset="0"/>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EA6400-F167-E145-878C-283229BD4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243" y="1016495"/>
            <a:ext cx="2761803" cy="4902200"/>
          </a:xfrm>
          <a:prstGeom prst="rect">
            <a:avLst/>
          </a:prstGeom>
        </p:spPr>
      </p:pic>
    </p:spTree>
    <p:extLst>
      <p:ext uri="{BB962C8B-B14F-4D97-AF65-F5344CB8AC3E}">
        <p14:creationId xmlns:p14="http://schemas.microsoft.com/office/powerpoint/2010/main" val="2804277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1285696"/>
            <a:ext cx="4947170" cy="5447645"/>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Locate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relative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position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loaded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last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time</a:t>
            </a:r>
            <a:r>
              <a:rPr lang="zh-CN" altLang="en-US" sz="2800" dirty="0">
                <a:solidFill>
                  <a:prstClr val="white"/>
                </a:solidFill>
                <a:latin typeface="Segoe UI Light" panose="020B0502040204020203" pitchFamily="34" charset="0"/>
                <a:cs typeface="Segoe UI Light" panose="020B0502040204020203" pitchFamily="34" charset="0"/>
              </a:rPr>
              <a:t> </a:t>
            </a:r>
            <a:endParaRPr lang="en-US" altLang="zh-CN" sz="2800" dirty="0">
              <a:solidFill>
                <a:prstClr val="white"/>
              </a:solidFill>
              <a:latin typeface="Segoe UI Light" panose="020B0502040204020203" pitchFamily="34" charset="0"/>
              <a:cs typeface="Segoe UI Light" panose="020B0502040204020203" pitchFamily="34" charset="0"/>
            </a:endParaRP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Serve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section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separate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list</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Tap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keep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current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under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content</a:t>
            </a:r>
          </a:p>
          <a:p>
            <a:pPr marL="457200" lvl="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Go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back</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articles</a:t>
            </a:r>
            <a:r>
              <a:rPr lang="zh-CN" altLang="en-US" sz="2800" dirty="0">
                <a:solidFill>
                  <a:prstClr val="white"/>
                </a:solidFill>
                <a:latin typeface="Segoe UI Light" panose="020B0502040204020203" pitchFamily="34" charset="0"/>
                <a:cs typeface="Segoe UI Light" panose="020B0502040204020203" pitchFamily="34" charset="0"/>
              </a:rPr>
              <a:t> </a:t>
            </a:r>
            <a:endParaRPr lang="en-US" altLang="zh-CN" sz="2800" dirty="0">
              <a:solidFill>
                <a:prstClr val="white"/>
              </a:solidFill>
              <a:latin typeface="Segoe UI Light" panose="020B0502040204020203" pitchFamily="34" charset="0"/>
              <a:cs typeface="Segoe UI Light" panose="020B0502040204020203" pitchFamily="34" charset="0"/>
            </a:endParaRPr>
          </a:p>
          <a:p>
            <a:pPr marL="914400" lvl="1" indent="-457200">
              <a:buFont typeface="Arial" panose="020B0604020202020204" pitchFamily="34" charset="0"/>
              <a:buChar char="•"/>
              <a:defRPr/>
            </a:pPr>
            <a:endParaRPr lang="en-US" altLang="zh-CN" sz="2800" dirty="0">
              <a:solidFill>
                <a:prstClr val="white"/>
              </a:solidFill>
              <a:latin typeface="Segoe UI Light" panose="020B0502040204020203" pitchFamily="34" charset="0"/>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Top</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stories</a:t>
            </a:r>
            <a:r>
              <a:rPr lang="zh-CN" altLang="en-US" sz="2000" b="1" dirty="0">
                <a:solidFill>
                  <a:prstClr val="white"/>
                </a:solidFill>
                <a:latin typeface="Segoe" panose="020B0502040504020203" pitchFamily="34" charset="0"/>
                <a:cs typeface="Segoe UI Light" panose="020B0502040204020203" pitchFamily="34" charset="0"/>
              </a:rPr>
              <a:t> </a:t>
            </a:r>
            <a:endParaRPr lang="en-US" altLang="zh-CN" sz="2000" b="1" dirty="0">
              <a:solidFill>
                <a:prstClr val="white"/>
              </a:solidFill>
              <a:latin typeface="Segoe" panose="020B0502040504020203" pitchFamily="34" charset="0"/>
              <a:cs typeface="Segoe UI Light" panose="020B0502040204020203" pitchFamily="34" charset="0"/>
            </a:endParaRPr>
          </a:p>
          <a:p>
            <a:pPr lvl="1">
              <a:defRPr/>
            </a:pPr>
            <a:r>
              <a:rPr lang="en-US" altLang="zh-CN" sz="2000" b="1" dirty="0">
                <a:solidFill>
                  <a:prstClr val="white"/>
                </a:solidFill>
                <a:latin typeface="Segoe" panose="020B0502040504020203" pitchFamily="34" charset="0"/>
                <a:cs typeface="Segoe UI Light" panose="020B0502040204020203" pitchFamily="34" charset="0"/>
              </a:rPr>
              <a:t>For</a:t>
            </a:r>
            <a:r>
              <a:rPr lang="zh-CN" altLang="en-US" sz="2000" b="1" dirty="0">
                <a:solidFill>
                  <a:prstClr val="white"/>
                </a:solidFill>
                <a:latin typeface="Segoe" panose="020B0502040504020203" pitchFamily="34" charset="0"/>
                <a:cs typeface="Segoe UI Light" panose="020B0502040204020203" pitchFamily="34" charset="0"/>
              </a:rPr>
              <a:t> </a:t>
            </a:r>
            <a:r>
              <a:rPr lang="en-US" altLang="zh-CN" sz="2000" b="1" dirty="0">
                <a:solidFill>
                  <a:prstClr val="white"/>
                </a:solidFill>
                <a:latin typeface="Segoe" panose="020B0502040504020203" pitchFamily="34" charset="0"/>
                <a:cs typeface="Segoe UI Light" panose="020B0502040204020203" pitchFamily="34" charset="0"/>
              </a:rPr>
              <a:t>you</a:t>
            </a:r>
            <a:endParaRPr lang="en-US" sz="2000" b="1" dirty="0">
              <a:solidFill>
                <a:prstClr val="black"/>
              </a:solidFill>
              <a:latin typeface="Segoe" panose="020B0502040504020203" pitchFamily="34" charset="0"/>
            </a:endParaRPr>
          </a:p>
          <a:p>
            <a:pPr marL="457200" lvl="0" indent="-457200">
              <a:buFont typeface="Arial" panose="020B0604020202020204" pitchFamily="34" charset="0"/>
              <a:buChar char="•"/>
              <a:defRPr/>
            </a:pPr>
            <a:endParaRPr lang="en-US" sz="2800" dirty="0">
              <a:solidFill>
                <a:prstClr val="black"/>
              </a:solidFill>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91636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2</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section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F4287D68-4968-ED47-9FC8-DF0CC76A7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932" y="302583"/>
            <a:ext cx="2880000" cy="6252834"/>
          </a:xfrm>
          <a:prstGeom prst="rect">
            <a:avLst/>
          </a:prstGeom>
        </p:spPr>
      </p:pic>
    </p:spTree>
    <p:extLst>
      <p:ext uri="{BB962C8B-B14F-4D97-AF65-F5344CB8AC3E}">
        <p14:creationId xmlns:p14="http://schemas.microsoft.com/office/powerpoint/2010/main" val="611392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4585" y="-3896911"/>
            <a:ext cx="4320000" cy="9379255"/>
          </a:xfrm>
          <a:prstGeom prst="rect">
            <a:avLst/>
          </a:prstGeom>
        </p:spPr>
      </p:pic>
      <p:sp>
        <p:nvSpPr>
          <p:cNvPr id="6" name="Rectangle 5">
            <a:extLst>
              <a:ext uri="{FF2B5EF4-FFF2-40B4-BE49-F238E27FC236}">
                <a16:creationId xmlns:a16="http://schemas.microsoft.com/office/drawing/2014/main" id="{51D7543B-E4F6-2C4E-AA97-6D7171E1AE82}"/>
              </a:ext>
            </a:extLst>
          </p:cNvPr>
          <p:cNvSpPr/>
          <p:nvPr/>
        </p:nvSpPr>
        <p:spPr>
          <a:xfrm>
            <a:off x="1202872" y="1558829"/>
            <a:ext cx="4177672" cy="1384995"/>
          </a:xfrm>
          <a:prstGeom prst="rect">
            <a:avLst/>
          </a:prstGeom>
        </p:spPr>
        <p:txBody>
          <a:bodyPr wrap="square">
            <a:spAutoFit/>
          </a:bodyPr>
          <a:lstStyle/>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Cut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scrolling</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down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and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 before users feel</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189497"/>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318449"/>
            <a:ext cx="5454996"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Disturb</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their current reading</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repeated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want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back</a:t>
            </a:r>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Don’t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know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number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since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it’s</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pre-loaded</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Disappear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with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list</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if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no</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action</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2949117"/>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F0FB828D-7737-B04A-B6F1-F596F1DBBEC1}"/>
              </a:ext>
            </a:extLst>
          </p:cNvPr>
          <p:cNvSpPr txBox="1"/>
          <p:nvPr/>
        </p:nvSpPr>
        <p:spPr>
          <a:xfrm>
            <a:off x="1202872" y="80692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2</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section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9849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740526" cy="3970318"/>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Instagram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floating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button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lvl="0">
              <a:defRPr/>
            </a:pPr>
            <a:r>
              <a:rPr lang="en-US" altLang="zh-CN" sz="2800" dirty="0">
                <a:solidFill>
                  <a:prstClr val="white"/>
                </a:solidFill>
                <a:latin typeface="Segoe UI Light" panose="020B0502040204020203" pitchFamily="34" charset="0"/>
                <a:cs typeface="Segoe UI Light" panose="020B0502040204020203" pitchFamily="34" charset="0"/>
              </a:rPr>
              <a:t>Reuters</a:t>
            </a: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Tiny</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refresh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notification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with</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number</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on</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top</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of</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category</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page</a:t>
            </a:r>
            <a:endParaRPr lang="en-US" sz="2800" dirty="0">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COMMON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SOLUTION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9363A285-EDDD-C045-B5A6-196A1AD2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91901"/>
            <a:ext cx="2880000" cy="5111999"/>
          </a:xfrm>
          <a:prstGeom prst="rect">
            <a:avLst/>
          </a:prstGeom>
        </p:spPr>
      </p:pic>
      <p:sp>
        <p:nvSpPr>
          <p:cNvPr id="8" name="Rectangle 7">
            <a:extLst>
              <a:ext uri="{FF2B5EF4-FFF2-40B4-BE49-F238E27FC236}">
                <a16:creationId xmlns:a16="http://schemas.microsoft.com/office/drawing/2014/main" id="{AF2FF937-62CD-7342-AA85-A2B5B69BA8AF}"/>
              </a:ext>
            </a:extLst>
          </p:cNvPr>
          <p:cNvSpPr/>
          <p:nvPr/>
        </p:nvSpPr>
        <p:spPr>
          <a:xfrm>
            <a:off x="9179019" y="591900"/>
            <a:ext cx="2692683" cy="5111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solidFill>
                <a:effectLst/>
                <a:uLnTx/>
                <a:uFillTx/>
                <a:latin typeface="Segoe UI" panose="020B0502040204020203" pitchFamily="34" charset="0"/>
                <a:ea typeface="DengXian" panose="02010600030101010101" pitchFamily="2" charset="-122"/>
                <a:cs typeface="Segoe UI" panose="020B0502040204020203" pitchFamily="34" charset="0"/>
              </a:rPr>
              <a:t>Reuters</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9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1416324"/>
            <a:ext cx="5907290" cy="612475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area</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number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instructions</a:t>
            </a:r>
          </a:p>
          <a:p>
            <a:pPr marL="457200" lvl="0"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load</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the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new</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articles</a:t>
            </a:r>
            <a:r>
              <a:rPr lang="zh-CN" altLang="en-US" sz="2800" dirty="0">
                <a:solidFill>
                  <a:prstClr val="white"/>
                </a:solidFill>
                <a:latin typeface="Segoe UI Light" panose="020B0502040204020203" pitchFamily="34" charset="0"/>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lvl="1">
              <a:defRPr/>
            </a:pP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Search</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result</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Top</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stories</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For</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you</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Category</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04699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3</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notification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5E6D0552-CDF5-CB40-BC5F-C1D3A646F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929" y="302583"/>
            <a:ext cx="2880000" cy="6252833"/>
          </a:xfrm>
          <a:prstGeom prst="rect">
            <a:avLst/>
          </a:prstGeom>
        </p:spPr>
      </p:pic>
    </p:spTree>
    <p:extLst>
      <p:ext uri="{BB962C8B-B14F-4D97-AF65-F5344CB8AC3E}">
        <p14:creationId xmlns:p14="http://schemas.microsoft.com/office/powerpoint/2010/main" val="4202697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1911350"/>
            <a:ext cx="5045528" cy="138499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many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get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function</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54201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3710848"/>
            <a:ext cx="5045528"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trigger</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don’t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know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exact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also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current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reading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progress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334151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CD324F4D-D7F7-BF43-979F-24E66098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872" y="710113"/>
            <a:ext cx="4320000" cy="9379249"/>
          </a:xfrm>
          <a:prstGeom prst="rect">
            <a:avLst/>
          </a:prstGeom>
        </p:spPr>
      </p:pic>
      <p:sp>
        <p:nvSpPr>
          <p:cNvPr id="11" name="TextBox 10">
            <a:extLst>
              <a:ext uri="{FF2B5EF4-FFF2-40B4-BE49-F238E27FC236}">
                <a16:creationId xmlns:a16="http://schemas.microsoft.com/office/drawing/2014/main" id="{60B3F3AD-D631-0A4D-96C7-C931EA3AC820}"/>
              </a:ext>
            </a:extLst>
          </p:cNvPr>
          <p:cNvSpPr txBox="1"/>
          <p:nvPr/>
        </p:nvSpPr>
        <p:spPr>
          <a:xfrm>
            <a:off x="1202872" y="117268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3</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refresh</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notification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36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1600590"/>
            <a:ext cx="5295512"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Integrated</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collection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number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when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it’s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above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certain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number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Could</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renew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real-time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back</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load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defRPr/>
            </a:pP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Search</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result</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p>
          <a:p>
            <a:pPr lvl="1">
              <a:defRPr/>
            </a:pPr>
            <a:r>
              <a:rPr kumimoji="0" 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For</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you</a:t>
            </a:r>
            <a:r>
              <a:rPr kumimoji="0" lang="zh-CN" altLang="en-US"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4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Category</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page</a:t>
            </a:r>
            <a:endParaRPr kumimoji="0" lang="en-US" sz="2400" b="1" i="0" u="none" strike="noStrike" kern="1200" cap="none" spc="0" normalizeH="0" baseline="0" noProof="0" dirty="0">
              <a:ln>
                <a:noFill/>
              </a:ln>
              <a:solidFill>
                <a:prstClr val="black"/>
              </a:solidFill>
              <a:effectLst/>
              <a:uLnTx/>
              <a:uFillTx/>
              <a:latin typeface="Segoe" panose="020B05020405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231258"/>
            <a:ext cx="4947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4</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floating</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number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E622DD67-D439-C04E-A436-0A61CD643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310" y="302583"/>
            <a:ext cx="2880000" cy="6252834"/>
          </a:xfrm>
          <a:prstGeom prst="rect">
            <a:avLst/>
          </a:prstGeom>
        </p:spPr>
      </p:pic>
    </p:spTree>
    <p:extLst>
      <p:ext uri="{BB962C8B-B14F-4D97-AF65-F5344CB8AC3E}">
        <p14:creationId xmlns:p14="http://schemas.microsoft.com/office/powerpoint/2010/main" val="150478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1830282"/>
            <a:ext cx="4588328" cy="46166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Responsive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real-time</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460950"/>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3A68CD2-30DA-4142-8A52-06786E4C0E8D}"/>
              </a:ext>
            </a:extLst>
          </p:cNvPr>
          <p:cNvSpPr/>
          <p:nvPr/>
        </p:nvSpPr>
        <p:spPr>
          <a:xfrm>
            <a:off x="1202872" y="4640746"/>
            <a:ext cx="3338648"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Number</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represent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what</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clear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EBDEB6E1-085F-F54E-B9B3-4152D58EEFDE}"/>
              </a:ext>
            </a:extLst>
          </p:cNvPr>
          <p:cNvSpPr txBox="1"/>
          <p:nvPr/>
        </p:nvSpPr>
        <p:spPr>
          <a:xfrm>
            <a:off x="1202872" y="427141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E29BBB6F-A541-3845-9AD4-B54307D77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28" y="999285"/>
            <a:ext cx="4320000" cy="9379251"/>
          </a:xfrm>
          <a:prstGeom prst="rect">
            <a:avLst/>
          </a:prstGeom>
        </p:spPr>
      </p:pic>
      <p:sp>
        <p:nvSpPr>
          <p:cNvPr id="12" name="TextBox 11">
            <a:extLst>
              <a:ext uri="{FF2B5EF4-FFF2-40B4-BE49-F238E27FC236}">
                <a16:creationId xmlns:a16="http://schemas.microsoft.com/office/drawing/2014/main" id="{2F75118C-F8B3-114E-A1B0-087A4755F1F7}"/>
              </a:ext>
            </a:extLst>
          </p:cNvPr>
          <p:cNvSpPr txBox="1"/>
          <p:nvPr/>
        </p:nvSpPr>
        <p:spPr>
          <a:xfrm>
            <a:off x="1202872" y="999285"/>
            <a:ext cx="4947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floating</a:t>
            </a:r>
            <a:r>
              <a:rPr lang="zh-CN" altLang="en-US"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number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106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2D7BF-C2C8-E249-B3C4-6B9F75544E4C}"/>
              </a:ext>
            </a:extLst>
          </p:cNvPr>
          <p:cNvSpPr/>
          <p:nvPr/>
        </p:nvSpPr>
        <p:spPr>
          <a:xfrm>
            <a:off x="1202872" y="2329290"/>
            <a:ext cx="3689762" cy="15696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1</a:t>
            </a:r>
            <a:r>
              <a:rPr kumimoji="0" lang="zh-CN" alt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x</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seconds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Contract</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smaller</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circle</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after</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y</a:t>
            </a:r>
            <a:r>
              <a:rPr lang="zh-CN" altLang="en-US"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panose="020B0502040504020203" pitchFamily="34" charset="0"/>
                <a:ea typeface="DengXian" panose="02010600030101010101" pitchFamily="2" charset="-122"/>
                <a:cs typeface="Segoe UI Light" panose="020B0502040204020203" pitchFamily="34" charset="0"/>
              </a:rPr>
              <a:t>seconds</a:t>
            </a:r>
            <a:endParaRPr kumimoji="0" lang="en-US" sz="24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0715A8A2-9AC2-5F4C-9A47-507A587925CC}"/>
              </a:ext>
            </a:extLst>
          </p:cNvPr>
          <p:cNvSpPr txBox="1"/>
          <p:nvPr/>
        </p:nvSpPr>
        <p:spPr>
          <a:xfrm>
            <a:off x="1202872" y="1682959"/>
            <a:ext cx="3939144" cy="646331"/>
          </a:xfrm>
          <a:prstGeom prst="rect">
            <a:avLst/>
          </a:prstGeom>
          <a:noFill/>
        </p:spPr>
        <p:txBody>
          <a:bodyPr wrap="square" rtlCol="0">
            <a:spAutoFit/>
          </a:bodyPr>
          <a:lstStyle/>
          <a:p>
            <a:pPr lvl="0">
              <a:defRPr/>
            </a:pP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EXPLORATION </a:t>
            </a:r>
          </a:p>
          <a:p>
            <a:pPr lvl="0">
              <a:defRPr/>
            </a:pP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INTEGRATE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THE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DESIGN</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3</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AND</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4</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endParaRPr lang="en-US" b="1" dirty="0">
              <a:solidFill>
                <a:srgbClr val="00FFFF"/>
              </a:solidFill>
              <a:latin typeface="Segoe" panose="020B0502040504020203" pitchFamily="34" charset="0"/>
              <a:ea typeface="DengXian" panose="02010600030101010101" pitchFamily="2" charset="-122"/>
              <a:cs typeface="Segoe UI" panose="020B0502040204020203" pitchFamily="34" charset="0"/>
            </a:endParaRPr>
          </a:p>
        </p:txBody>
      </p:sp>
      <p:pic>
        <p:nvPicPr>
          <p:cNvPr id="4" name="Picture 3">
            <a:extLst>
              <a:ext uri="{FF2B5EF4-FFF2-40B4-BE49-F238E27FC236}">
                <a16:creationId xmlns:a16="http://schemas.microsoft.com/office/drawing/2014/main" id="{FD28352E-C822-0048-B7DB-245DEFB35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369" y="126203"/>
            <a:ext cx="2880000" cy="625283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3C1F4AD-EE4B-D143-B28F-C7166093B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697" y="126205"/>
            <a:ext cx="2880000" cy="6252832"/>
          </a:xfrm>
          <a:prstGeom prst="rect">
            <a:avLst/>
          </a:prstGeom>
        </p:spPr>
      </p:pic>
      <p:sp>
        <p:nvSpPr>
          <p:cNvPr id="8" name="Rectangle 7">
            <a:extLst>
              <a:ext uri="{FF2B5EF4-FFF2-40B4-BE49-F238E27FC236}">
                <a16:creationId xmlns:a16="http://schemas.microsoft.com/office/drawing/2014/main" id="{9DF035A2-99F5-7A45-B55C-A8D70518976E}"/>
              </a:ext>
            </a:extLst>
          </p:cNvPr>
          <p:cNvSpPr/>
          <p:nvPr/>
        </p:nvSpPr>
        <p:spPr>
          <a:xfrm>
            <a:off x="5609580" y="6362463"/>
            <a:ext cx="2692234" cy="369332"/>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1</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Showing</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up</a:t>
            </a:r>
            <a:endParaRPr kumimoji="0" 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9" name="Rectangle 8">
            <a:extLst>
              <a:ext uri="{FF2B5EF4-FFF2-40B4-BE49-F238E27FC236}">
                <a16:creationId xmlns:a16="http://schemas.microsoft.com/office/drawing/2014/main" id="{1AC1ADB2-63F3-2846-B57A-B23A807A46C0}"/>
              </a:ext>
            </a:extLst>
          </p:cNvPr>
          <p:cNvSpPr/>
          <p:nvPr/>
        </p:nvSpPr>
        <p:spPr>
          <a:xfrm>
            <a:off x="9004252" y="6362463"/>
            <a:ext cx="2692234" cy="369332"/>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Status</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2</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Contracting</a:t>
            </a:r>
            <a:r>
              <a:rPr kumimoji="0" lang="zh-CN" alt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Tree>
    <p:extLst>
      <p:ext uri="{BB962C8B-B14F-4D97-AF65-F5344CB8AC3E}">
        <p14:creationId xmlns:p14="http://schemas.microsoft.com/office/powerpoint/2010/main" val="19299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611332" y="1147649"/>
            <a:ext cx="7259808" cy="1477328"/>
          </a:xfrm>
          <a:prstGeom prst="rect">
            <a:avLst/>
          </a:prstGeom>
        </p:spPr>
        <p:txBody>
          <a:bodyPr wrap="none">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p>
          <a:p>
            <a:pPr lvl="0">
              <a:defRPr/>
            </a:pPr>
            <a:r>
              <a:rPr lang="en-US" altLang="zh-CN" sz="7200" b="1" dirty="0">
                <a:solidFill>
                  <a:prstClr val="white"/>
                </a:solidFill>
                <a:latin typeface="Segoe UI" panose="020B0502040204020203" pitchFamily="34" charset="0"/>
                <a:cs typeface="Segoe UI" panose="020B0502040204020203" pitchFamily="34" charset="0"/>
              </a:rPr>
              <a:t>Trending</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Topics</a:t>
            </a:r>
            <a:r>
              <a:rPr lang="zh-CN" altLang="en-US" sz="7200" b="1" dirty="0">
                <a:solidFill>
                  <a:prstClr val="white"/>
                </a:solidFill>
                <a:latin typeface="Segoe UI" panose="020B0502040204020203" pitchFamily="34" charset="0"/>
                <a:cs typeface="Segoe UI" panose="020B0502040204020203" pitchFamily="34" charset="0"/>
              </a:rPr>
              <a:t> </a:t>
            </a:r>
            <a:endParaRPr 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40307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 y="2705724"/>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NEWS</a:t>
            </a:r>
            <a:r>
              <a:rPr kumimoji="0" lang="en-US" altLang="zh-CN" sz="8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=BREAKING</a:t>
            </a:r>
            <a:endParaRPr kumimoji="0" lang="en-US" sz="8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28B6B376-1265-BB4D-908F-E7D5C354BE57}"/>
              </a:ext>
            </a:extLst>
          </p:cNvPr>
          <p:cNvSpPr txBox="1"/>
          <p:nvPr/>
        </p:nvSpPr>
        <p:spPr>
          <a:xfrm>
            <a:off x="4596542" y="2336392"/>
            <a:ext cx="2998915" cy="369332"/>
          </a:xfrm>
          <a:prstGeom prst="rect">
            <a:avLst/>
          </a:prstGeom>
          <a:noFill/>
        </p:spPr>
        <p:txBody>
          <a:bodyPr wrap="square" rtlCol="0">
            <a:spAutoFit/>
          </a:bodyPr>
          <a:lstStyle/>
          <a:p>
            <a:pPr algn="ctr"/>
            <a:r>
              <a:rPr lang="en-US" altLang="zh-CN"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Starting</a:t>
            </a:r>
            <a:r>
              <a:rPr lang="zh-CN" altLang="en-US"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 </a:t>
            </a:r>
            <a:r>
              <a:rPr lang="en-US" altLang="zh-CN" b="1" cap="all" spc="20" dirty="0">
                <a:solidFill>
                  <a:schemeClr val="bg2">
                    <a:lumMod val="25000"/>
                  </a:schemeClr>
                </a:solidFill>
                <a:latin typeface="Segoe UI" panose="020B0502040204020203" pitchFamily="34" charset="0"/>
                <a:ea typeface="Segoe UI Semibold" charset="0"/>
                <a:cs typeface="Segoe UI" panose="020B0502040204020203" pitchFamily="34" charset="0"/>
              </a:rPr>
              <a:t>point</a:t>
            </a:r>
            <a:endParaRPr lang="en-US" b="1" cap="all" spc="20" dirty="0">
              <a:solidFill>
                <a:schemeClr val="bg2">
                  <a:lumMod val="25000"/>
                </a:schemeClr>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72091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14B3FB-45A7-DB44-B5A4-2832BE6C52DA}"/>
              </a:ext>
            </a:extLst>
          </p:cNvPr>
          <p:cNvCxnSpPr>
            <a:cxnSpLocks/>
            <a:endCxn id="19" idx="4"/>
          </p:cNvCxnSpPr>
          <p:nvPr/>
        </p:nvCxnSpPr>
        <p:spPr>
          <a:xfrm flipH="1" flipV="1">
            <a:off x="4515859" y="724956"/>
            <a:ext cx="9036" cy="1203020"/>
          </a:xfrm>
          <a:prstGeom prst="straightConnector1">
            <a:avLst/>
          </a:prstGeom>
          <a:ln w="3175">
            <a:solidFill>
              <a:srgbClr val="00FFFF"/>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1ECED1C-A55D-F847-9FB1-8C81398EFADC}"/>
              </a:ext>
            </a:extLst>
          </p:cNvPr>
          <p:cNvSpPr/>
          <p:nvPr/>
        </p:nvSpPr>
        <p:spPr>
          <a:xfrm>
            <a:off x="4443753" y="1163696"/>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18" name="Straight Arrow Connector 17">
            <a:extLst>
              <a:ext uri="{FF2B5EF4-FFF2-40B4-BE49-F238E27FC236}">
                <a16:creationId xmlns:a16="http://schemas.microsoft.com/office/drawing/2014/main" id="{0FE222CE-C7A0-B940-B351-0FD1C20CD09A}"/>
              </a:ext>
            </a:extLst>
          </p:cNvPr>
          <p:cNvCxnSpPr>
            <a:cxnSpLocks/>
          </p:cNvCxnSpPr>
          <p:nvPr/>
        </p:nvCxnSpPr>
        <p:spPr>
          <a:xfrm flipH="1" flipV="1">
            <a:off x="4524896" y="645196"/>
            <a:ext cx="6078510" cy="3059897"/>
          </a:xfrm>
          <a:prstGeom prst="straightConnector1">
            <a:avLst/>
          </a:prstGeom>
          <a:ln>
            <a:solidFill>
              <a:srgbClr val="00FF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F957626-BD35-E34F-B026-12A7BE4FD983}"/>
              </a:ext>
            </a:extLst>
          </p:cNvPr>
          <p:cNvSpPr/>
          <p:nvPr/>
        </p:nvSpPr>
        <p:spPr>
          <a:xfrm>
            <a:off x="4443753" y="578521"/>
            <a:ext cx="144211" cy="146435"/>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DA06B1A-AD15-4944-834C-77A22559D31C}"/>
              </a:ext>
            </a:extLst>
          </p:cNvPr>
          <p:cNvSpPr txBox="1"/>
          <p:nvPr/>
        </p:nvSpPr>
        <p:spPr>
          <a:xfrm>
            <a:off x="4720852" y="546936"/>
            <a:ext cx="43875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Jump</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to</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category</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or</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topic</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endParaRPr kumimoji="0" 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084946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Land to the</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view</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page✅</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53672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Feasibility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547704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274838"/>
            <a:ext cx="11234057"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Help</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know</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comprehensive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view</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about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trending</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topics</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just</a:t>
            </a:r>
            <a:r>
              <a:rPr lang="zh-CN" altLang="en-US"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800" b="1" dirty="0">
                <a:solidFill>
                  <a:prstClr val="white"/>
                </a:solidFill>
                <a:latin typeface="Segoe UI" panose="020B0502040204020203" pitchFamily="34" charset="0"/>
                <a:ea typeface="DengXian" panose="02010600030101010101" pitchFamily="2" charset="-122"/>
                <a:cs typeface="Segoe UI" panose="020B0502040204020203" pitchFamily="34" charset="0"/>
              </a:rPr>
              <a:t>happened</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583162"/>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419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554545"/>
          </a:xfrm>
          <a:prstGeom prst="rect">
            <a:avLst/>
          </a:prstGeom>
        </p:spPr>
        <p:txBody>
          <a:bodyPr wrap="square">
            <a:spAutoFit/>
          </a:bodyPr>
          <a:lstStyle/>
          <a:p>
            <a:pPr marL="457200" lvl="0" indent="-457200">
              <a:buFont typeface="Arial" panose="020B0604020202020204" pitchFamily="34" charset="0"/>
              <a:buChar char="•"/>
              <a:defRPr/>
            </a:pPr>
            <a:r>
              <a:rPr lang="en-US" altLang="zh-CN" sz="2800" dirty="0">
                <a:solidFill>
                  <a:prstClr val="white"/>
                </a:solidFill>
                <a:latin typeface="Segoe" panose="020B0502040504020203" pitchFamily="34" charset="0"/>
                <a:cs typeface="Segoe UI Light" panose="020B0502040204020203" pitchFamily="34" charset="0"/>
              </a:rPr>
              <a:t>On</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top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of</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list</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area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Tap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[View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more]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story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55013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TOP</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STORY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RECOMMENDATION</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9" cy="6252832"/>
          </a:xfrm>
          <a:prstGeom prst="rect">
            <a:avLst/>
          </a:prstGeom>
        </p:spPr>
      </p:pic>
    </p:spTree>
    <p:extLst>
      <p:ext uri="{BB962C8B-B14F-4D97-AF65-F5344CB8AC3E}">
        <p14:creationId xmlns:p14="http://schemas.microsoft.com/office/powerpoint/2010/main" val="3028213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202872" y="2474893"/>
            <a:ext cx="4893128" cy="954107"/>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preferable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part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story</a:t>
            </a:r>
          </a:p>
        </p:txBody>
      </p:sp>
      <p:sp>
        <p:nvSpPr>
          <p:cNvPr id="5" name="TextBox 4">
            <a:extLst>
              <a:ext uri="{FF2B5EF4-FFF2-40B4-BE49-F238E27FC236}">
                <a16:creationId xmlns:a16="http://schemas.microsoft.com/office/drawing/2014/main" id="{2B9D3DD2-4D86-A44C-BE3B-E2A15C22C802}"/>
              </a:ext>
            </a:extLst>
          </p:cNvPr>
          <p:cNvSpPr txBox="1"/>
          <p:nvPr/>
        </p:nvSpPr>
        <p:spPr>
          <a:xfrm>
            <a:off x="1202872" y="2105561"/>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5C5EDBA-F72D-5A40-AB21-EC3ADD9EEC26}"/>
              </a:ext>
            </a:extLst>
          </p:cNvPr>
          <p:cNvSpPr/>
          <p:nvPr/>
        </p:nvSpPr>
        <p:spPr>
          <a:xfrm>
            <a:off x="1202872" y="3905694"/>
            <a:ext cx="4893128" cy="1815882"/>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importance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seems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improved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recommendation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possiblely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bias</a:t>
            </a:r>
          </a:p>
        </p:txBody>
      </p:sp>
      <p:sp>
        <p:nvSpPr>
          <p:cNvPr id="9" name="TextBox 8">
            <a:extLst>
              <a:ext uri="{FF2B5EF4-FFF2-40B4-BE49-F238E27FC236}">
                <a16:creationId xmlns:a16="http://schemas.microsoft.com/office/drawing/2014/main" id="{17254F44-DA8A-F048-98EB-B62ACBEA68A5}"/>
              </a:ext>
            </a:extLst>
          </p:cNvPr>
          <p:cNvSpPr txBox="1"/>
          <p:nvPr/>
        </p:nvSpPr>
        <p:spPr>
          <a:xfrm>
            <a:off x="1202872" y="353636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E99416EB-7D5A-874E-8F36-23CCD6A134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93" y="557465"/>
            <a:ext cx="4320000" cy="9379251"/>
          </a:xfrm>
          <a:prstGeom prst="rect">
            <a:avLst/>
          </a:prstGeom>
        </p:spPr>
      </p:pic>
      <p:sp>
        <p:nvSpPr>
          <p:cNvPr id="7" name="TextBox 6">
            <a:extLst>
              <a:ext uri="{FF2B5EF4-FFF2-40B4-BE49-F238E27FC236}">
                <a16:creationId xmlns:a16="http://schemas.microsoft.com/office/drawing/2014/main" id="{443FBDF0-0B9C-0340-A0B6-F403651A3F60}"/>
              </a:ext>
            </a:extLst>
          </p:cNvPr>
          <p:cNvSpPr txBox="1"/>
          <p:nvPr/>
        </p:nvSpPr>
        <p:spPr>
          <a:xfrm>
            <a:off x="1202872" y="1736229"/>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Top</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Story</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Recommendation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05553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616101"/>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p>
          <a:p>
            <a:pPr marL="457200" indent="-457200">
              <a:buFont typeface="Arial" panose="020B0604020202020204" pitchFamily="34" charset="0"/>
              <a:buChar char="•"/>
              <a:defRPr/>
            </a:pPr>
            <a:r>
              <a:rPr lang="en-US" altLang="zh-CN" sz="2800" dirty="0">
                <a:solidFill>
                  <a:prstClr val="white"/>
                </a:solidFill>
                <a:latin typeface="Segoe" panose="020B0502040504020203" pitchFamily="34" charset="0"/>
                <a:cs typeface="Segoe UI Light" panose="020B0502040204020203" pitchFamily="34" charset="0"/>
              </a:rPr>
              <a:t>Tap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view</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more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then</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jump</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to</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comprehensive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page</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of</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this</a:t>
            </a:r>
            <a:r>
              <a:rPr lang="zh-CN" altLang="en-US" sz="2800" dirty="0">
                <a:solidFill>
                  <a:prstClr val="white"/>
                </a:solidFill>
                <a:latin typeface="Segoe" panose="020B0502040504020203" pitchFamily="34" charset="0"/>
                <a:cs typeface="Segoe UI Light" panose="020B0502040204020203" pitchFamily="34" charset="0"/>
              </a:rPr>
              <a:t> </a:t>
            </a:r>
            <a:r>
              <a:rPr lang="en-US" altLang="zh-CN" sz="2800" dirty="0">
                <a:solidFill>
                  <a:prstClr val="white"/>
                </a:solidFill>
                <a:latin typeface="Segoe" panose="020B0502040504020203" pitchFamily="34" charset="0"/>
                <a:cs typeface="Segoe UI Light" panose="020B0502040204020203" pitchFamily="34" charset="0"/>
              </a:rPr>
              <a:t>story</a:t>
            </a:r>
          </a:p>
          <a:p>
            <a:pPr marL="457200" indent="-457200">
              <a:buFont typeface="Arial" panose="020B0604020202020204" pitchFamily="34" charset="0"/>
              <a:buChar char="•"/>
              <a:defRPr/>
            </a:pP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lvl="1">
              <a:defRPr/>
            </a:pP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Top</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stories</a:t>
            </a:r>
            <a:r>
              <a:rPr lang="zh-CN" altLang="en-US" sz="24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400" b="1"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DESIGN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2</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TOP</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STORIES</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CAROUSEL</a:t>
            </a:r>
            <a:endParaRPr lang="en-US" b="1" dirty="0">
              <a:solidFill>
                <a:srgbClr val="00FFFF"/>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8" cy="6252832"/>
          </a:xfrm>
          <a:prstGeom prst="rect">
            <a:avLst/>
          </a:prstGeom>
        </p:spPr>
      </p:pic>
    </p:spTree>
    <p:extLst>
      <p:ext uri="{BB962C8B-B14F-4D97-AF65-F5344CB8AC3E}">
        <p14:creationId xmlns:p14="http://schemas.microsoft.com/office/powerpoint/2010/main" val="3494285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1" y="216447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create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stimulus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1" y="3924090"/>
            <a:ext cx="5125357" cy="52322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Might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repeated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a:extLst>
              <a:ext uri="{FF2B5EF4-FFF2-40B4-BE49-F238E27FC236}">
                <a16:creationId xmlns:a16="http://schemas.microsoft.com/office/drawing/2014/main" id="{C038D5E3-F402-414F-93C2-C45C7EBAEB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4"/>
            <a:ext cx="2879998" cy="6252832"/>
          </a:xfrm>
          <a:prstGeom prst="rect">
            <a:avLst/>
          </a:prstGeom>
        </p:spPr>
      </p:pic>
      <p:sp>
        <p:nvSpPr>
          <p:cNvPr id="11" name="TextBox 10">
            <a:extLst>
              <a:ext uri="{FF2B5EF4-FFF2-40B4-BE49-F238E27FC236}">
                <a16:creationId xmlns:a16="http://schemas.microsoft.com/office/drawing/2014/main" id="{DFE89142-FF0C-074C-86A9-D0B55449655C}"/>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Top</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Stories</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Carousel</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09451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583F8A-EC42-6041-A554-86882A8D70DB}"/>
              </a:ext>
            </a:extLst>
          </p:cNvPr>
          <p:cNvSpPr/>
          <p:nvPr/>
        </p:nvSpPr>
        <p:spPr>
          <a:xfrm>
            <a:off x="611332" y="1147649"/>
            <a:ext cx="10172593" cy="1477328"/>
          </a:xfrm>
          <a:prstGeom prst="rect">
            <a:avLst/>
          </a:prstGeom>
        </p:spPr>
        <p:txBody>
          <a:bodyPr wrap="none">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endPar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7200" b="1" dirty="0">
                <a:solidFill>
                  <a:prstClr val="white"/>
                </a:solidFill>
                <a:latin typeface="Segoe UI" panose="020B0502040204020203" pitchFamily="34" charset="0"/>
                <a:cs typeface="Segoe UI" panose="020B0502040204020203" pitchFamily="34" charset="0"/>
              </a:rPr>
              <a:t>Interactive</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News</a:t>
            </a:r>
            <a:r>
              <a:rPr lang="zh-CN" altLang="en-US" sz="7200" b="1" dirty="0">
                <a:solidFill>
                  <a:prstClr val="white"/>
                </a:solidFill>
                <a:latin typeface="Segoe UI" panose="020B0502040204020203" pitchFamily="34" charset="0"/>
                <a:cs typeface="Segoe UI" panose="020B0502040204020203" pitchFamily="34" charset="0"/>
              </a:rPr>
              <a:t> </a:t>
            </a:r>
            <a:r>
              <a:rPr lang="en-US" altLang="zh-CN" sz="7200" b="1" dirty="0">
                <a:solidFill>
                  <a:prstClr val="white"/>
                </a:solidFill>
                <a:latin typeface="Segoe UI" panose="020B0502040204020203" pitchFamily="34" charset="0"/>
                <a:cs typeface="Segoe UI" panose="020B0502040204020203" pitchFamily="34" charset="0"/>
              </a:rPr>
              <a:t>Stand</a:t>
            </a:r>
            <a:endParaRPr lang="en-US" sz="72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598240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1F4CB99-ACD6-CE4A-B2AA-8EAF9C8B4158}"/>
              </a:ext>
            </a:extLst>
          </p:cNvPr>
          <p:cNvCxnSpPr/>
          <p:nvPr/>
        </p:nvCxnSpPr>
        <p:spPr>
          <a:xfrm flipV="1">
            <a:off x="2157237" y="681839"/>
            <a:ext cx="0" cy="4908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91695B-B859-8A43-8F40-A88D66FFFE79}"/>
              </a:ext>
            </a:extLst>
          </p:cNvPr>
          <p:cNvCxnSpPr>
            <a:cxnSpLocks/>
          </p:cNvCxnSpPr>
          <p:nvPr/>
        </p:nvCxnSpPr>
        <p:spPr>
          <a:xfrm>
            <a:off x="1696027" y="5394207"/>
            <a:ext cx="869081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B71FE6-A7EF-7746-B6C0-DF787305F3E5}"/>
              </a:ext>
            </a:extLst>
          </p:cNvPr>
          <p:cNvCxnSpPr>
            <a:cxnSpLocks/>
          </p:cNvCxnSpPr>
          <p:nvPr/>
        </p:nvCxnSpPr>
        <p:spPr>
          <a:xfrm>
            <a:off x="2401880" y="890386"/>
            <a:ext cx="2123014" cy="1037588"/>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6C6E3-BF4A-DF4F-A002-906EE2EE8C93}"/>
              </a:ext>
            </a:extLst>
          </p:cNvPr>
          <p:cNvSpPr txBox="1"/>
          <p:nvPr/>
        </p:nvSpPr>
        <p:spPr>
          <a:xfrm>
            <a:off x="9108384" y="5502129"/>
            <a:ext cx="21833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Reading Time</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
        <p:nvSpPr>
          <p:cNvPr id="13" name="TextBox 12">
            <a:extLst>
              <a:ext uri="{FF2B5EF4-FFF2-40B4-BE49-F238E27FC236}">
                <a16:creationId xmlns:a16="http://schemas.microsoft.com/office/drawing/2014/main" id="{364493E6-E80B-744B-B214-9AABEF2F5C26}"/>
              </a:ext>
            </a:extLst>
          </p:cNvPr>
          <p:cNvSpPr txBox="1"/>
          <p:nvPr/>
        </p:nvSpPr>
        <p:spPr>
          <a:xfrm>
            <a:off x="858730" y="521054"/>
            <a:ext cx="11923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Focus</a:t>
            </a:r>
            <a:endParaRPr kumimoji="0" lang="en-US" sz="1800" b="1" i="0" u="none" strike="noStrike" kern="1200" cap="all"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cxnSp>
        <p:nvCxnSpPr>
          <p:cNvPr id="10" name="Straight Arrow Connector 9">
            <a:extLst>
              <a:ext uri="{FF2B5EF4-FFF2-40B4-BE49-F238E27FC236}">
                <a16:creationId xmlns:a16="http://schemas.microsoft.com/office/drawing/2014/main" id="{86DC6384-47D1-3E49-96C3-D282ACBBC2BF}"/>
              </a:ext>
            </a:extLst>
          </p:cNvPr>
          <p:cNvCxnSpPr>
            <a:cxnSpLocks/>
          </p:cNvCxnSpPr>
          <p:nvPr/>
        </p:nvCxnSpPr>
        <p:spPr>
          <a:xfrm>
            <a:off x="4524895" y="1927974"/>
            <a:ext cx="6078511" cy="2988980"/>
          </a:xfrm>
          <a:prstGeom prst="straightConnector1">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9270AE-C550-3249-98D9-686DBFAE29FE}"/>
              </a:ext>
            </a:extLst>
          </p:cNvPr>
          <p:cNvSpPr txBox="1"/>
          <p:nvPr/>
        </p:nvSpPr>
        <p:spPr>
          <a:xfrm>
            <a:off x="4544814" y="6212804"/>
            <a:ext cx="31023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Design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direction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1</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cxnSp>
        <p:nvCxnSpPr>
          <p:cNvPr id="21" name="Straight Arrow Connector 20">
            <a:extLst>
              <a:ext uri="{FF2B5EF4-FFF2-40B4-BE49-F238E27FC236}">
                <a16:creationId xmlns:a16="http://schemas.microsoft.com/office/drawing/2014/main" id="{A84CF087-679D-8443-8A7B-D37CCDEA72E0}"/>
              </a:ext>
            </a:extLst>
          </p:cNvPr>
          <p:cNvCxnSpPr>
            <a:cxnSpLocks/>
          </p:cNvCxnSpPr>
          <p:nvPr/>
        </p:nvCxnSpPr>
        <p:spPr>
          <a:xfrm>
            <a:off x="2401879" y="890384"/>
            <a:ext cx="8282670" cy="2141531"/>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F8A330-A3C0-E64C-A4DB-F09D716F7174}"/>
              </a:ext>
            </a:extLst>
          </p:cNvPr>
          <p:cNvSpPr txBox="1"/>
          <p:nvPr/>
        </p:nvSpPr>
        <p:spPr>
          <a:xfrm>
            <a:off x="10386838" y="2531878"/>
            <a:ext cx="43875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New</a:t>
            </a:r>
            <a:r>
              <a:rPr kumimoji="0" lang="zh-CN" alt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rPr>
              <a:t>pattern</a:t>
            </a:r>
            <a:endParaRPr kumimoji="0" lang="en-US" sz="1800" b="0" i="0" u="none" strike="noStrike" kern="1200" cap="none" spc="20" normalizeH="0" baseline="0" noProof="0" dirty="0">
              <a:ln>
                <a:noFill/>
              </a:ln>
              <a:solidFill>
                <a:prstClr val="white"/>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67657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Quickly</a:t>
            </a:r>
            <a:r>
              <a:rPr kumimoji="0" lang="zh-CN" altLang="en-US"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Scroll</a:t>
            </a:r>
            <a:r>
              <a:rPr lang="en-US" altLang="zh-CN" sz="4400" b="1" dirty="0" err="1">
                <a:solidFill>
                  <a:prstClr val="white"/>
                </a:solidFill>
                <a:latin typeface="Segoe UI" panose="020B0502040204020203" pitchFamily="34" charset="0"/>
                <a:ea typeface="DengXian" panose="02010600030101010101" pitchFamily="2" charset="-122"/>
                <a:cs typeface="Segoe UI" panose="020B0502040204020203" pitchFamily="34" charset="0"/>
              </a:rPr>
              <a:t>ing</a:t>
            </a:r>
            <a:r>
              <a:rPr lang="zh-CN" altLang="en-US"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Down=Not</a:t>
            </a:r>
            <a:r>
              <a:rPr lang="zh-CN" altLang="en-US"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4400" b="1" dirty="0">
                <a:solidFill>
                  <a:prstClr val="white"/>
                </a:solidFill>
                <a:latin typeface="Segoe UI" panose="020B0502040204020203" pitchFamily="34" charset="0"/>
                <a:ea typeface="DengXian" panose="02010600030101010101" pitchFamily="2" charset="-122"/>
                <a:cs typeface="Segoe UI" panose="020B0502040204020203" pitchFamily="34" charset="0"/>
              </a:rPr>
              <a:t>Impressing</a:t>
            </a:r>
            <a:endParaRPr kumimoji="0" lang="en-US" altLang="zh-CN" sz="44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536721"/>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Assumption</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672177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 y="2705724"/>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8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NEWS</a:t>
            </a: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=BORING</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34604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551837"/>
            <a:ext cx="11234057" cy="1754326"/>
          </a:xfrm>
          <a:prstGeom prst="rect">
            <a:avLst/>
          </a:prstGeom>
          <a:noFill/>
        </p:spPr>
        <p:txBody>
          <a:bodyPr wrap="square" rtlCol="0">
            <a:spAutoFit/>
          </a:bodyPr>
          <a:lstStyle/>
          <a:p>
            <a:pPr algn="ctr">
              <a:defRPr/>
            </a:pP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Show</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top</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news</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with</a:t>
            </a:r>
            <a:r>
              <a:rPr lang="zh-CN" altLang="en-US" sz="54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5400" b="1" dirty="0">
                <a:solidFill>
                  <a:prstClr val="white"/>
                </a:solidFill>
                <a:latin typeface="Segoe UI" panose="020B0502040204020203" pitchFamily="34" charset="0"/>
                <a:cs typeface="Segoe UI" panose="020B0502040204020203" pitchFamily="34" charset="0"/>
              </a:rPr>
              <a:t>corresponding</a:t>
            </a:r>
            <a:r>
              <a:rPr lang="zh-CN" altLang="en-US" sz="5400" b="1" dirty="0">
                <a:solidFill>
                  <a:prstClr val="white"/>
                </a:solidFill>
                <a:latin typeface="Segoe UI" panose="020B0502040204020203" pitchFamily="34" charset="0"/>
                <a:cs typeface="Segoe UI" panose="020B0502040204020203" pitchFamily="34" charset="0"/>
              </a:rPr>
              <a:t> </a:t>
            </a:r>
            <a:r>
              <a:rPr lang="en-US" altLang="zh-CN" sz="5400" b="1" dirty="0">
                <a:solidFill>
                  <a:prstClr val="white"/>
                </a:solidFill>
                <a:latin typeface="Segoe UI" panose="020B0502040204020203" pitchFamily="34" charset="0"/>
                <a:cs typeface="Segoe UI" panose="020B0502040204020203" pitchFamily="34" charset="0"/>
              </a:rPr>
              <a:t>importance</a:t>
            </a:r>
            <a:endParaRPr lang="en-US" altLang="zh-CN" sz="54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366037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90876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a:t>
            </a:r>
            <a:r>
              <a:rPr lang="en-US" altLang="zh-CN" sz="2000" b="1" cap="all" spc="20" dirty="0">
                <a:solidFill>
                  <a:srgbClr val="00FFFF"/>
                </a:solidFill>
                <a:latin typeface="Segoe UI" panose="020B0502040204020203" pitchFamily="34" charset="0"/>
                <a:ea typeface="Segoe UI Semibold" charset="0"/>
                <a:cs typeface="Segoe UI" panose="020B0502040204020203" pitchFamily="34" charset="0"/>
              </a:rPr>
              <a:t>o?</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altLang="zh-CN" sz="4000" b="1" dirty="0">
                <a:solidFill>
                  <a:prstClr val="white"/>
                </a:solidFill>
                <a:latin typeface="Segoe UI" panose="020B0502040204020203" pitchFamily="34" charset="0"/>
                <a:cs typeface="Segoe UI" panose="020B0502040204020203" pitchFamily="34" charset="0"/>
              </a:rPr>
              <a:t>People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gravitated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towards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designs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that</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had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larger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images,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brighter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color/designs,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immediate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customization</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options,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and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contextual</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references.</a:t>
            </a:r>
          </a:p>
          <a:p>
            <a:r>
              <a:rPr lang="zh-CN" altLang="en-US" sz="2400"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sz="2400" dirty="0">
                <a:solidFill>
                  <a:schemeClr val="tx1">
                    <a:lumMod val="50000"/>
                    <a:lumOff val="50000"/>
                  </a:schemeClr>
                </a:solidFill>
                <a:latin typeface="Segoe UI" panose="020B0502040204020203" pitchFamily="34" charset="0"/>
                <a:cs typeface="Segoe UI" panose="020B0502040204020203" pitchFamily="34" charset="0"/>
              </a:rPr>
              <a:t>(2)</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42826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4598827"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Google</a:t>
            </a:r>
            <a:r>
              <a:rPr kumimoji="0" lang="zh-CN" altLang="en-US"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0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News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An</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interactive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experience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for</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a</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more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immersive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multimedia</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digestion.</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Google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has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its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well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designed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interactions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that</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allows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users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read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various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source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same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event</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Including</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news(Headline,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snippets,</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thumbnail,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publisher,</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published</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time),</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social,</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video,</a:t>
            </a:r>
            <a:r>
              <a:rPr lang="zh-CN" alt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rPr>
              <a:t>opinion</a:t>
            </a: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lvl="1"/>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endParaRPr lang="en-US" altLang="zh-CN" sz="20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panose="020B05020405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COMPETITOR</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E0CE1F93-2461-904E-B618-588417873158}"/>
              </a:ext>
            </a:extLst>
          </p:cNvPr>
          <p:cNvPicPr>
            <a:picLocks noChangeAspect="1"/>
          </p:cNvPicPr>
          <p:nvPr/>
        </p:nvPicPr>
        <p:blipFill>
          <a:blip r:embed="rId2"/>
          <a:stretch>
            <a:fillRect/>
          </a:stretch>
        </p:blipFill>
        <p:spPr>
          <a:xfrm>
            <a:off x="7424326" y="1032823"/>
            <a:ext cx="2743405" cy="4869543"/>
          </a:xfrm>
          <a:prstGeom prst="rect">
            <a:avLst/>
          </a:prstGeom>
        </p:spPr>
      </p:pic>
    </p:spTree>
    <p:extLst>
      <p:ext uri="{BB962C8B-B14F-4D97-AF65-F5344CB8AC3E}">
        <p14:creationId xmlns:p14="http://schemas.microsoft.com/office/powerpoint/2010/main" val="905658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p:txBody>
      </p:sp>
    </p:spTree>
    <p:extLst>
      <p:ext uri="{BB962C8B-B14F-4D97-AF65-F5344CB8AC3E}">
        <p14:creationId xmlns:p14="http://schemas.microsoft.com/office/powerpoint/2010/main" val="107503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34163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a:defRPr/>
            </a:pP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Common</a:t>
            </a:r>
            <a:r>
              <a:rPr lang="zh-CN" altLang="en-US" sz="2400"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answers</a:t>
            </a:r>
            <a:endParaRPr lang="en-US" sz="2400" b="1" cap="all" spc="20" dirty="0">
              <a:solidFill>
                <a:srgbClr val="00FFFF"/>
              </a:solidFill>
              <a:latin typeface="Segoe UI" panose="020B0502040204020203" pitchFamily="34" charset="0"/>
              <a:ea typeface="Segoe UI Semibold" charset="0"/>
              <a:cs typeface="Segoe UI" panose="020B0502040204020203" pitchFamily="34" charset="0"/>
            </a:endParaRPr>
          </a:p>
          <a:p>
            <a:pPr>
              <a:defRPr/>
            </a:pPr>
            <a:r>
              <a:rPr lang="en-US" altLang="zh-CN" sz="4800" b="1" dirty="0">
                <a:solidFill>
                  <a:prstClr val="white"/>
                </a:solidFill>
                <a:latin typeface="Segoe UI" panose="020B0502040204020203" pitchFamily="34" charset="0"/>
                <a:cs typeface="Segoe UI" panose="020B0502040204020203" pitchFamily="34" charset="0"/>
              </a:rPr>
              <a:t>Comprehensive,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No</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bias</a:t>
            </a: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78144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1150374" y="1407866"/>
            <a:ext cx="10562655"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How</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do</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people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perceive</a:t>
            </a: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news?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a:p>
            <a:pPr lvl="0">
              <a:defRPr/>
            </a:pP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Real</a:t>
            </a:r>
            <a:r>
              <a:rPr lang="zh-CN" altLang="en-US" sz="2400"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sz="2400" b="1" cap="all" spc="20" dirty="0">
                <a:solidFill>
                  <a:srgbClr val="00FFFF"/>
                </a:solidFill>
                <a:latin typeface="Segoe UI" panose="020B0502040204020203" pitchFamily="34" charset="0"/>
                <a:ea typeface="Segoe UI Semibold" charset="0"/>
                <a:cs typeface="Segoe UI" panose="020B0502040204020203" pitchFamily="34" charset="0"/>
              </a:rPr>
              <a:t>actions</a:t>
            </a:r>
            <a:endParaRPr lang="en-US" sz="2400" b="1" cap="all" spc="20" dirty="0">
              <a:solidFill>
                <a:srgbClr val="00FFFF"/>
              </a:solidFill>
              <a:latin typeface="Segoe UI" panose="020B0502040204020203" pitchFamily="34" charset="0"/>
              <a:ea typeface="Segoe UI Semibold" charset="0"/>
              <a:cs typeface="Segoe UI" panose="020B0502040204020203" pitchFamily="34" charset="0"/>
            </a:endParaRPr>
          </a:p>
          <a:p>
            <a:pPr lvl="0">
              <a:defRPr/>
            </a:pPr>
            <a:r>
              <a:rPr lang="en-US" altLang="zh-CN" sz="4800" b="1" dirty="0">
                <a:solidFill>
                  <a:prstClr val="white"/>
                </a:solidFill>
                <a:latin typeface="Segoe UI" panose="020B0502040204020203" pitchFamily="34" charset="0"/>
                <a:cs typeface="Segoe UI" panose="020B0502040204020203" pitchFamily="34" charset="0"/>
              </a:rPr>
              <a:t>From</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their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trusted</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or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preferred</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publisher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26964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2644170"/>
            <a:ext cx="11234057" cy="1569660"/>
          </a:xfrm>
          <a:prstGeom prst="rect">
            <a:avLst/>
          </a:prstGeom>
          <a:noFill/>
        </p:spPr>
        <p:txBody>
          <a:bodyPr wrap="square" rtlCol="0">
            <a:spAutoFit/>
          </a:bodyPr>
          <a:lstStyle/>
          <a:p>
            <a:pPr lvl="0" algn="ctr">
              <a:defRPr/>
            </a:pPr>
            <a:r>
              <a:rPr lang="en-US" altLang="zh-CN" sz="4800" b="1" dirty="0">
                <a:solidFill>
                  <a:prstClr val="white"/>
                </a:solidFill>
                <a:latin typeface="Segoe UI" panose="020B0502040204020203" pitchFamily="34" charset="0"/>
                <a:cs typeface="Segoe UI" panose="020B0502040204020203" pitchFamily="34" charset="0"/>
              </a:rPr>
              <a:t>Help</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user</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perceive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a</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more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comprehensive</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view</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of</a:t>
            </a:r>
            <a:r>
              <a:rPr lang="zh-CN" altLang="en-US" sz="4800" b="1" dirty="0">
                <a:solidFill>
                  <a:prstClr val="white"/>
                </a:solidFill>
                <a:latin typeface="Segoe UI" panose="020B0502040204020203" pitchFamily="34" charset="0"/>
                <a:cs typeface="Segoe UI" panose="020B0502040204020203" pitchFamily="34" charset="0"/>
              </a:rPr>
              <a:t> </a:t>
            </a:r>
            <a:r>
              <a:rPr lang="en-US" altLang="zh-CN" sz="4800" b="1" dirty="0">
                <a:solidFill>
                  <a:prstClr val="white"/>
                </a:solidFill>
                <a:latin typeface="Segoe UI" panose="020B0502040204020203" pitchFamily="34" charset="0"/>
                <a:cs typeface="Segoe UI" panose="020B0502040204020203" pitchFamily="34" charset="0"/>
              </a:rPr>
              <a:t>news</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4" y="4213830"/>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541526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to?</a:t>
            </a:r>
          </a:p>
          <a:p>
            <a:pPr lvl="0">
              <a:defRPr/>
            </a:pPr>
            <a:r>
              <a:rPr lang="en-US" sz="3200" b="1" dirty="0">
                <a:solidFill>
                  <a:prstClr val="white"/>
                </a:solidFill>
                <a:latin typeface="Segoe UI" panose="020B0502040204020203" pitchFamily="34" charset="0"/>
                <a:cs typeface="Segoe UI" panose="020B0502040204020203" pitchFamily="34" charset="0"/>
              </a:rPr>
              <a:t>Participants preferred options that </a:t>
            </a:r>
            <a:r>
              <a:rPr lang="en-US" sz="3200" b="1" u="sng" dirty="0">
                <a:solidFill>
                  <a:prstClr val="white"/>
                </a:solidFill>
                <a:latin typeface="Segoe UI" panose="020B0502040204020203" pitchFamily="34" charset="0"/>
                <a:cs typeface="Segoe UI" panose="020B0502040204020203" pitchFamily="34" charset="0"/>
              </a:rPr>
              <a:t>let them get to the content as quickly as possible</a:t>
            </a:r>
            <a:r>
              <a:rPr lang="en-US" sz="3200" b="1" dirty="0">
                <a:solidFill>
                  <a:prstClr val="white"/>
                </a:solidFill>
                <a:latin typeface="Segoe UI" panose="020B0502040204020203" pitchFamily="34" charset="0"/>
                <a:cs typeface="Segoe UI" panose="020B0502040204020203" pitchFamily="34" charset="0"/>
              </a:rPr>
              <a:t>, whether that was an aggregated vertical page or answer, or to an article they wanted to read. Minimizing taps and getting right to the information were the most desired outcomes.</a:t>
            </a:r>
          </a:p>
          <a:p>
            <a:pPr>
              <a:defRPr/>
            </a:pPr>
            <a:r>
              <a:rPr lang="en-US"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rPr>
              <a:t>Mobile Breaking News Focus Group Findings</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March</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endParaRPr lang="en-US" dirty="0">
              <a:solidFill>
                <a:schemeClr val="tx1">
                  <a:lumMod val="50000"/>
                  <a:lumOff val="50000"/>
                </a:schemeClr>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2048891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29" y="2164470"/>
            <a:ext cx="5097591" cy="310854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Users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have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preferred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publishers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their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favicons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publishers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help</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them</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perceive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err="1">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compar</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different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views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5437950" cy="369332"/>
          </a:xfrm>
          <a:prstGeom prst="rect">
            <a:avLst/>
          </a:prstGeom>
          <a:noFill/>
        </p:spPr>
        <p:txBody>
          <a:bodyPr wrap="square" rtlCol="0">
            <a:spAutoFit/>
          </a:bodyPr>
          <a:lstStyle/>
          <a:p>
            <a:pPr lvl="0">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METHOD</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A</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LIST</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OF</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P</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UBLISHER</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‘S</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FAVICONS</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Tree>
    <p:extLst>
      <p:ext uri="{BB962C8B-B14F-4D97-AF65-F5344CB8AC3E}">
        <p14:creationId xmlns:p14="http://schemas.microsoft.com/office/powerpoint/2010/main" val="3723367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1690062"/>
            <a:ext cx="9209808"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How</a:t>
            </a:r>
            <a:r>
              <a:rPr kumimoji="0" lang="zh-CN" altLang="en-US"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 </a:t>
            </a:r>
            <a:r>
              <a:rPr kumimoji="0" lang="en-US" altLang="zh-CN" sz="2000" b="1" i="0" u="none" strike="noStrike" kern="1200" cap="all" spc="20" normalizeH="0" baseline="0" noProof="0" dirty="0">
                <a:ln>
                  <a:noFill/>
                </a:ln>
                <a:solidFill>
                  <a:srgbClr val="00FFFF"/>
                </a:solidFill>
                <a:effectLst/>
                <a:uLnTx/>
                <a:uFillTx/>
                <a:latin typeface="Segoe" panose="020B0502040504020203" pitchFamily="34" charset="0"/>
                <a:ea typeface="Segoe UI Semibold" charset="0"/>
                <a:cs typeface="Segoe UI" panose="020B0502040204020203" pitchFamily="34" charset="0"/>
              </a:rPr>
              <a:t>to?</a:t>
            </a:r>
          </a:p>
          <a:p>
            <a:pPr>
              <a:defRPr/>
            </a:pPr>
            <a:r>
              <a:rPr lang="en-US" sz="3600" b="1" dirty="0">
                <a:solidFill>
                  <a:prstClr val="white"/>
                </a:solidFill>
                <a:latin typeface="Segoe" panose="020B0502040504020203" pitchFamily="34" charset="0"/>
                <a:cs typeface="Segoe UI" panose="020B0502040204020203" pitchFamily="34" charset="0"/>
              </a:rPr>
              <a:t>Participants also preferred experiences that provided </a:t>
            </a:r>
            <a:r>
              <a:rPr lang="en-US" sz="3600" b="1" u="sng" dirty="0">
                <a:solidFill>
                  <a:prstClr val="white"/>
                </a:solidFill>
                <a:latin typeface="Segoe" panose="020B0502040504020203" pitchFamily="34" charset="0"/>
                <a:cs typeface="Segoe UI" panose="020B0502040204020203" pitchFamily="34" charset="0"/>
              </a:rPr>
              <a:t>a variety of content types (articles, videos, etc.)</a:t>
            </a:r>
            <a:r>
              <a:rPr lang="en-US" sz="3600" b="1" dirty="0">
                <a:solidFill>
                  <a:prstClr val="white"/>
                </a:solidFill>
                <a:latin typeface="Segoe" panose="020B0502040504020203" pitchFamily="34" charset="0"/>
                <a:cs typeface="Segoe UI" panose="020B0502040204020203" pitchFamily="34" charset="0"/>
              </a:rPr>
              <a:t> that let them choose the best way to get information given their current context. </a:t>
            </a:r>
          </a:p>
          <a:p>
            <a:pPr>
              <a:defRPr/>
            </a:pPr>
            <a:r>
              <a:rPr lang="en-US" dirty="0">
                <a:solidFill>
                  <a:schemeClr val="tx1">
                    <a:lumMod val="50000"/>
                    <a:lumOff val="50000"/>
                  </a:schemeClr>
                </a:solidFill>
                <a:latin typeface="Segoe" panose="020B0502040504020203" pitchFamily="34" charset="0"/>
                <a:ea typeface="DengXian" panose="02010600030101010101" pitchFamily="2" charset="-122"/>
                <a:cs typeface="Segoe UI" panose="020B0502040204020203" pitchFamily="34" charset="0"/>
              </a:rPr>
              <a:t>Mobile Breaking News Focus Group Findings</a:t>
            </a:r>
            <a:r>
              <a:rPr lang="en-US" altLang="zh-CN" dirty="0">
                <a:solidFill>
                  <a:schemeClr val="tx1">
                    <a:lumMod val="50000"/>
                    <a:lumOff val="50000"/>
                  </a:schemeClr>
                </a:solidFill>
                <a:latin typeface="Segoe" panose="020B0502040504020203" pitchFamily="34" charset="0"/>
                <a:cs typeface="Segoe UI" panose="020B0502040204020203" pitchFamily="34" charset="0"/>
              </a:rPr>
              <a:t>,</a:t>
            </a:r>
            <a:r>
              <a:rPr lang="zh-CN" altLang="en-US" dirty="0">
                <a:solidFill>
                  <a:schemeClr val="tx1">
                    <a:lumMod val="50000"/>
                    <a:lumOff val="50000"/>
                  </a:schemeClr>
                </a:solidFill>
                <a:latin typeface="Segoe" panose="020B0502040504020203" pitchFamily="34" charset="0"/>
                <a:cs typeface="Segoe UI" panose="020B0502040204020203" pitchFamily="34" charset="0"/>
              </a:rPr>
              <a:t> </a:t>
            </a:r>
            <a:r>
              <a:rPr lang="en-US" altLang="zh-CN" dirty="0">
                <a:solidFill>
                  <a:schemeClr val="tx1">
                    <a:lumMod val="50000"/>
                    <a:lumOff val="50000"/>
                  </a:schemeClr>
                </a:solidFill>
                <a:latin typeface="Segoe" panose="020B0502040504020203" pitchFamily="34" charset="0"/>
                <a:cs typeface="Segoe UI" panose="020B0502040204020203" pitchFamily="34" charset="0"/>
              </a:rPr>
              <a:t>March</a:t>
            </a:r>
            <a:r>
              <a:rPr lang="zh-CN" altLang="en-US" dirty="0">
                <a:solidFill>
                  <a:schemeClr val="tx1">
                    <a:lumMod val="50000"/>
                    <a:lumOff val="50000"/>
                  </a:schemeClr>
                </a:solidFill>
                <a:latin typeface="Segoe" panose="020B0502040504020203" pitchFamily="34" charset="0"/>
                <a:cs typeface="Segoe UI" panose="020B0502040204020203" pitchFamily="34" charset="0"/>
              </a:rPr>
              <a:t> </a:t>
            </a:r>
            <a:r>
              <a:rPr lang="en-US" altLang="zh-CN" dirty="0">
                <a:solidFill>
                  <a:schemeClr val="tx1">
                    <a:lumMod val="50000"/>
                    <a:lumOff val="50000"/>
                  </a:schemeClr>
                </a:solidFill>
                <a:latin typeface="Segoe" panose="020B0502040504020203" pitchFamily="34" charset="0"/>
                <a:cs typeface="Segoe UI" panose="020B0502040204020203" pitchFamily="34" charset="0"/>
              </a:rPr>
              <a:t>2017</a:t>
            </a:r>
            <a:endParaRPr lang="en-US" dirty="0">
              <a:solidFill>
                <a:schemeClr val="tx1">
                  <a:lumMod val="50000"/>
                  <a:lumOff val="50000"/>
                </a:schemeClr>
              </a:solidFill>
              <a:latin typeface="Segoe" panose="020B05020405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99173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B42A-7A99-AC4E-B336-D8975F464E1B}"/>
              </a:ext>
            </a:extLst>
          </p:cNvPr>
          <p:cNvSpPr txBox="1"/>
          <p:nvPr/>
        </p:nvSpPr>
        <p:spPr>
          <a:xfrm>
            <a:off x="1848412" y="1884630"/>
            <a:ext cx="9350769" cy="3600986"/>
          </a:xfrm>
          <a:prstGeom prst="rect">
            <a:avLst/>
          </a:prstGeom>
          <a:noFill/>
        </p:spPr>
        <p:txBody>
          <a:bodyPr wrap="square" rtlCol="0">
            <a:spAutoFit/>
          </a:bodyPr>
          <a:lstStyle/>
          <a:p>
            <a:r>
              <a:rPr lang="en-US" altLang="zh-CN" sz="3600" b="1" dirty="0">
                <a:solidFill>
                  <a:schemeClr val="bg1"/>
                </a:solidFill>
                <a:latin typeface="Segoe UI" panose="020B0502040204020203" pitchFamily="34" charset="0"/>
                <a:cs typeface="Segoe UI" panose="020B0502040204020203" pitchFamily="34" charset="0"/>
              </a:rPr>
              <a:t>Lost</a:t>
            </a:r>
            <a:r>
              <a:rPr lang="zh-CN" altLang="en-US" sz="3600" b="1" dirty="0">
                <a:solidFill>
                  <a:schemeClr val="bg1"/>
                </a:solidFill>
                <a:latin typeface="Segoe UI" panose="020B0502040204020203" pitchFamily="34" charset="0"/>
                <a:cs typeface="Segoe UI" panose="020B0502040204020203" pitchFamily="34" charset="0"/>
              </a:rPr>
              <a:t> </a:t>
            </a:r>
            <a:r>
              <a:rPr lang="en-US" altLang="zh-CN" sz="3600" b="1" dirty="0">
                <a:solidFill>
                  <a:schemeClr val="bg1"/>
                </a:solidFill>
                <a:latin typeface="Segoe UI" panose="020B0502040204020203" pitchFamily="34" charset="0"/>
                <a:cs typeface="Segoe UI" panose="020B0502040204020203" pitchFamily="34" charset="0"/>
              </a:rPr>
              <a:t>Focus</a:t>
            </a:r>
          </a:p>
          <a:p>
            <a:pPr>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Lost focus while reading </a:t>
            </a:r>
          </a:p>
          <a:p>
            <a:pPr lvl="0">
              <a:defRPr/>
            </a:pPr>
            <a:endParaRPr lang="en-US" sz="2400" dirty="0">
              <a:solidFill>
                <a:schemeClr val="bg1">
                  <a:lumMod val="65000"/>
                </a:schemeClr>
              </a:solidFill>
              <a:latin typeface="Segoe UI Light" panose="020B0502040204020203" pitchFamily="34" charset="0"/>
              <a:cs typeface="Segoe UI Light" panose="020B0502040204020203" pitchFamily="34" charset="0"/>
            </a:endParaRPr>
          </a:p>
          <a:p>
            <a:pPr>
              <a:defRPr/>
            </a:pPr>
            <a:r>
              <a:rPr lang="en-US" altLang="zh-CN" sz="3600" b="1" dirty="0">
                <a:solidFill>
                  <a:schemeClr val="bg1"/>
                </a:solidFill>
                <a:latin typeface="Segoe UI" panose="020B0502040204020203" pitchFamily="34" charset="0"/>
                <a:cs typeface="Segoe UI" panose="020B0502040204020203" pitchFamily="34" charset="0"/>
              </a:rPr>
              <a:t>Lost</a:t>
            </a:r>
            <a:r>
              <a:rPr lang="zh-CN" altLang="en-US" sz="3600" b="1" dirty="0">
                <a:solidFill>
                  <a:schemeClr val="bg1"/>
                </a:solidFill>
                <a:latin typeface="Segoe UI" panose="020B0502040204020203" pitchFamily="34" charset="0"/>
                <a:cs typeface="Segoe UI" panose="020B0502040204020203" pitchFamily="34" charset="0"/>
              </a:rPr>
              <a:t> </a:t>
            </a:r>
            <a:r>
              <a:rPr lang="en-US" altLang="zh-CN" sz="3600" b="1" dirty="0">
                <a:solidFill>
                  <a:schemeClr val="bg1"/>
                </a:solidFill>
                <a:latin typeface="Segoe UI" panose="020B0502040204020203" pitchFamily="34" charset="0"/>
                <a:cs typeface="Segoe UI" panose="020B0502040204020203" pitchFamily="34" charset="0"/>
              </a:rPr>
              <a:t>Interest</a:t>
            </a:r>
          </a:p>
          <a:p>
            <a:pPr lvl="0">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Hard to get personalized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lumMod val="65000"/>
                </a:schemeClr>
              </a:solidFill>
              <a:latin typeface="Segoe UI Light" panose="020B0502040204020203" pitchFamily="34" charset="0"/>
              <a:cs typeface="Segoe UI Light" panose="020B0502040204020203" pitchFamily="34" charset="0"/>
            </a:endParaRPr>
          </a:p>
          <a:p>
            <a:pPr lvl="0"/>
            <a:r>
              <a:rPr lang="en-US" altLang="zh-CN" sz="3600" b="1" dirty="0">
                <a:solidFill>
                  <a:prstClr val="white"/>
                </a:solidFill>
                <a:latin typeface="Segoe UI" panose="020B0502040204020203" pitchFamily="34" charset="0"/>
                <a:cs typeface="Segoe UI" panose="020B0502040204020203" pitchFamily="34" charset="0"/>
              </a:rPr>
              <a:t>Lost</a:t>
            </a:r>
            <a:r>
              <a:rPr lang="zh-CN" altLang="en-US" sz="3600" b="1" dirty="0">
                <a:solidFill>
                  <a:prstClr val="white"/>
                </a:solidFill>
                <a:latin typeface="Segoe UI" panose="020B0502040204020203" pitchFamily="34" charset="0"/>
                <a:cs typeface="Segoe UI" panose="020B0502040204020203" pitchFamily="34" charset="0"/>
              </a:rPr>
              <a:t> </a:t>
            </a:r>
            <a:r>
              <a:rPr lang="en-US" altLang="zh-CN" sz="3600" b="1" dirty="0">
                <a:solidFill>
                  <a:prstClr val="white"/>
                </a:solidFill>
                <a:latin typeface="Segoe UI" panose="020B0502040204020203" pitchFamily="34" charset="0"/>
                <a:cs typeface="Segoe UI" panose="020B0502040204020203" pitchFamily="34" charset="0"/>
              </a:rPr>
              <a:t>Update</a:t>
            </a:r>
          </a:p>
          <a:p>
            <a:pPr lvl="0">
              <a:defRPr/>
            </a:pPr>
            <a:r>
              <a:rPr lang="en-US" altLang="zh-CN" sz="2400" dirty="0">
                <a:solidFill>
                  <a:schemeClr val="bg1">
                    <a:lumMod val="65000"/>
                  </a:schemeClr>
                </a:solidFill>
                <a:latin typeface="Segoe UI Light" panose="020B0502040204020203" pitchFamily="34" charset="0"/>
                <a:cs typeface="Segoe UI Light" panose="020B0502040204020203" pitchFamily="34" charset="0"/>
              </a:rPr>
              <a:t>Hard</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to</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catch-up</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since</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last</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time</a:t>
            </a:r>
            <a:r>
              <a:rPr lang="zh-CN" altLang="en-US" sz="2400" dirty="0">
                <a:solidFill>
                  <a:schemeClr val="bg1">
                    <a:lumMod val="65000"/>
                  </a:schemeClr>
                </a:solidFill>
                <a:latin typeface="Segoe UI Light" panose="020B0502040204020203" pitchFamily="34" charset="0"/>
                <a:cs typeface="Segoe UI Light" panose="020B0502040204020203" pitchFamily="34" charset="0"/>
              </a:rPr>
              <a:t> </a:t>
            </a:r>
            <a:r>
              <a:rPr lang="en-US" altLang="zh-CN" sz="2400" dirty="0">
                <a:solidFill>
                  <a:schemeClr val="bg1">
                    <a:lumMod val="65000"/>
                  </a:schemeClr>
                </a:solidFill>
                <a:latin typeface="Segoe UI Light" panose="020B0502040204020203" pitchFamily="34" charset="0"/>
                <a:cs typeface="Segoe UI Light" panose="020B0502040204020203" pitchFamily="34" charset="0"/>
              </a:rPr>
              <a:t>read </a:t>
            </a:r>
          </a:p>
        </p:txBody>
      </p:sp>
      <p:sp>
        <p:nvSpPr>
          <p:cNvPr id="3" name="TextBox 2">
            <a:extLst>
              <a:ext uri="{FF2B5EF4-FFF2-40B4-BE49-F238E27FC236}">
                <a16:creationId xmlns:a16="http://schemas.microsoft.com/office/drawing/2014/main" id="{375094A4-CDFF-C141-8FA5-30B33D08EA08}"/>
              </a:ext>
            </a:extLst>
          </p:cNvPr>
          <p:cNvSpPr txBox="1"/>
          <p:nvPr/>
        </p:nvSpPr>
        <p:spPr>
          <a:xfrm>
            <a:off x="1848412" y="1173246"/>
            <a:ext cx="2998915" cy="369332"/>
          </a:xfrm>
          <a:prstGeom prst="rect">
            <a:avLst/>
          </a:prstGeom>
          <a:noFill/>
        </p:spPr>
        <p:txBody>
          <a:bodyPr wrap="square" rtlCol="0">
            <a:spAutoFit/>
          </a:bodyPr>
          <a:lstStyle/>
          <a:p>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Unmeted</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PAIN</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POINTS</a:t>
            </a:r>
            <a:endParaRPr lang="en-US" b="1" cap="all" spc="20" dirty="0">
              <a:solidFill>
                <a:srgbClr val="00FFFF"/>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105255223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758484"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videos,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rundown,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cluster</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perspective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card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avoid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extra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efforts</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tapping</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jumping</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METHOD</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VARIETY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CONTENT</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Tree>
    <p:extLst>
      <p:ext uri="{BB962C8B-B14F-4D97-AF65-F5344CB8AC3E}">
        <p14:creationId xmlns:p14="http://schemas.microsoft.com/office/powerpoint/2010/main" val="3614361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383290"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Make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publisher</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favicon</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as</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a</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vertical</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controller</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Show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multimedia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options</a:t>
            </a: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29" y="1795138"/>
            <a:ext cx="4771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1</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VERTICAL</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SIDE</a:t>
            </a:r>
            <a:r>
              <a:rPr lang="zh-CN" altLang="en-US" b="1"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panose="020B0502040504020203" pitchFamily="34" charset="0"/>
                <a:ea typeface="DengXian" panose="02010600030101010101" pitchFamily="2" charset="-122"/>
                <a:cs typeface="Segoe UI" panose="020B0502040204020203" pitchFamily="34" charset="0"/>
              </a:rPr>
              <a:t>CONTROLLER</a:t>
            </a:r>
            <a:endParaRPr kumimoji="0" lang="en-US" sz="1800" b="1"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pic>
        <p:nvPicPr>
          <p:cNvPr id="14" name="Picture 13" descr="A screenshot of a cell phone&#10;&#10;Description automatically generated">
            <a:extLst>
              <a:ext uri="{FF2B5EF4-FFF2-40B4-BE49-F238E27FC236}">
                <a16:creationId xmlns:a16="http://schemas.microsoft.com/office/drawing/2014/main" id="{56B717F1-F8BF-AB41-8A0F-2D00B23CC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170" y="302582"/>
            <a:ext cx="2880000" cy="6252835"/>
          </a:xfrm>
          <a:prstGeom prst="rect">
            <a:avLst/>
          </a:prstGeom>
        </p:spPr>
      </p:pic>
    </p:spTree>
    <p:extLst>
      <p:ext uri="{BB962C8B-B14F-4D97-AF65-F5344CB8AC3E}">
        <p14:creationId xmlns:p14="http://schemas.microsoft.com/office/powerpoint/2010/main" val="3512375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2902848"/>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Jump</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25613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MOTION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2902847"/>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Active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2902846"/>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2902845"/>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840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941312"/>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noProof="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9459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MOTION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941311"/>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a:t>
            </a:r>
            <a:r>
              <a:rPr lang="zh-CN" altLang="en-US"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941310"/>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941309"/>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descr="A screenshot of text&#10;&#10;Description automatically generated">
            <a:extLst>
              <a:ext uri="{FF2B5EF4-FFF2-40B4-BE49-F238E27FC236}">
                <a16:creationId xmlns:a16="http://schemas.microsoft.com/office/drawing/2014/main" id="{69DF3C7E-4974-6D4F-944F-03035B21F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0" y="2419023"/>
            <a:ext cx="2880000" cy="6252834"/>
          </a:xfrm>
          <a:prstGeom prst="rect">
            <a:avLst/>
          </a:prstGeom>
        </p:spPr>
      </p:pic>
      <p:pic>
        <p:nvPicPr>
          <p:cNvPr id="19" name="Picture 18" descr="A screenshot of text&#10;&#10;Description automatically generated">
            <a:extLst>
              <a:ext uri="{FF2B5EF4-FFF2-40B4-BE49-F238E27FC236}">
                <a16:creationId xmlns:a16="http://schemas.microsoft.com/office/drawing/2014/main" id="{62077EB3-06F4-DE43-8ABB-8D2EEEBB8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460" y="2419023"/>
            <a:ext cx="2880000" cy="6252834"/>
          </a:xfrm>
          <a:prstGeom prst="rect">
            <a:avLst/>
          </a:prstGeom>
        </p:spPr>
      </p:pic>
      <p:pic>
        <p:nvPicPr>
          <p:cNvPr id="23" name="Picture 22" descr="A screenshot of text&#10;&#10;Description automatically generated">
            <a:extLst>
              <a:ext uri="{FF2B5EF4-FFF2-40B4-BE49-F238E27FC236}">
                <a16:creationId xmlns:a16="http://schemas.microsoft.com/office/drawing/2014/main" id="{66A4D70E-0F9A-8F41-B124-C3CE2DD9C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580" y="2419023"/>
            <a:ext cx="2880000" cy="6252834"/>
          </a:xfrm>
          <a:prstGeom prst="rect">
            <a:avLst/>
          </a:prstGeom>
        </p:spPr>
      </p:pic>
      <p:pic>
        <p:nvPicPr>
          <p:cNvPr id="25" name="Picture 24">
            <a:extLst>
              <a:ext uri="{FF2B5EF4-FFF2-40B4-BE49-F238E27FC236}">
                <a16:creationId xmlns:a16="http://schemas.microsoft.com/office/drawing/2014/main" id="{097DAD16-6BB6-3D4C-961F-9022FD1368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73700" y="2419024"/>
            <a:ext cx="2879999" cy="6252832"/>
          </a:xfrm>
          <a:prstGeom prst="rect">
            <a:avLst/>
          </a:prstGeom>
        </p:spPr>
      </p:pic>
    </p:spTree>
    <p:extLst>
      <p:ext uri="{BB962C8B-B14F-4D97-AF65-F5344CB8AC3E}">
        <p14:creationId xmlns:p14="http://schemas.microsoft.com/office/powerpoint/2010/main" val="3114086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lvl="0">
              <a:defRPr/>
            </a:pPr>
            <a:r>
              <a:rPr lang="en-US" altLang="zh-CN" b="1" dirty="0">
                <a:solidFill>
                  <a:srgbClr val="00FFFF"/>
                </a:solidFill>
                <a:latin typeface="Segoe UI" panose="020B0502040204020203" pitchFamily="34" charset="0"/>
                <a:cs typeface="Segoe UI" panose="020B0502040204020203" pitchFamily="34" charset="0"/>
              </a:rPr>
              <a:t>COUNTDOWN</a:t>
            </a:r>
            <a:r>
              <a:rPr lang="zh-CN" altLang="en-US" b="1" dirty="0">
                <a:solidFill>
                  <a:srgbClr val="00FFFF"/>
                </a:solidFill>
                <a:latin typeface="Segoe UI" panose="020B0502040204020203" pitchFamily="34" charset="0"/>
                <a:cs typeface="Segoe UI" panose="020B0502040204020203" pitchFamily="34" charset="0"/>
              </a:rPr>
              <a:t> </a:t>
            </a:r>
            <a:r>
              <a:rPr lang="en-US" altLang="zh-CN" b="1" dirty="0">
                <a:solidFill>
                  <a:srgbClr val="00FFFF"/>
                </a:solidFill>
                <a:latin typeface="Segoe UI" panose="020B0502040204020203" pitchFamily="34" charset="0"/>
                <a:cs typeface="Segoe UI" panose="020B0502040204020203" pitchFamily="34" charset="0"/>
              </a:rPr>
              <a:t>1</a:t>
            </a:r>
            <a:endParaRPr lang="en-US" b="1" dirty="0">
              <a:solidFill>
                <a:srgbClr val="00FFFF"/>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E895D9A8-C501-4F42-AE1F-7CBA97AA7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080" y="2785745"/>
            <a:ext cx="5423839" cy="2414270"/>
          </a:xfrm>
          <a:prstGeom prst="rect">
            <a:avLst/>
          </a:prstGeom>
        </p:spPr>
      </p:pic>
    </p:spTree>
    <p:extLst>
      <p:ext uri="{BB962C8B-B14F-4D97-AF65-F5344CB8AC3E}">
        <p14:creationId xmlns:p14="http://schemas.microsoft.com/office/powerpoint/2010/main" val="5084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1" y="216447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Imitation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paper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stand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1" y="3924090"/>
            <a:ext cx="5125357"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may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high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quality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A52D098C-E483-B648-A048-2518E305C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098" y="188571"/>
            <a:ext cx="4320000" cy="9379252"/>
          </a:xfrm>
          <a:prstGeom prst="rect">
            <a:avLst/>
          </a:prstGeom>
        </p:spPr>
      </p:pic>
      <p:sp>
        <p:nvSpPr>
          <p:cNvPr id="12" name="TextBox 11">
            <a:extLst>
              <a:ext uri="{FF2B5EF4-FFF2-40B4-BE49-F238E27FC236}">
                <a16:creationId xmlns:a16="http://schemas.microsoft.com/office/drawing/2014/main" id="{9E1A8B43-EA77-F542-8695-D0D3EFA696CA}"/>
              </a:ext>
            </a:extLst>
          </p:cNvPr>
          <p:cNvSpPr txBox="1"/>
          <p:nvPr/>
        </p:nvSpPr>
        <p:spPr>
          <a:xfrm>
            <a:off x="1202871" y="1425806"/>
            <a:ext cx="4771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1</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VERTICAL</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SIDE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CONTROLLER</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74861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528245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middle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p>
          <a:p>
            <a:pPr marL="457200" lvl="0"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thu</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mbnail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doesn’t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move</a:t>
            </a:r>
            <a:r>
              <a:rPr lang="en-US" altLang="zh-CN" sz="2800" dirty="0">
                <a:solidFill>
                  <a:prstClr val="white"/>
                </a:solidFill>
                <a:latin typeface="Segoe UI Light" panose="020B0502040204020203" pitchFamily="34" charset="0"/>
                <a:cs typeface="Segoe UI Light" panose="020B0502040204020203" pitchFamily="34" charset="0"/>
              </a:rPr>
              <a:t> while</a:t>
            </a:r>
            <a:r>
              <a:rPr lang="zh-CN" altLang="en-US" sz="2800" dirty="0">
                <a:solidFill>
                  <a:prstClr val="white"/>
                </a:solidFill>
                <a:latin typeface="Segoe UI Light" panose="020B0502040204020203" pitchFamily="34" charset="0"/>
                <a:cs typeface="Segoe UI Light" panose="020B0502040204020203" pitchFamily="34" charset="0"/>
              </a:rPr>
              <a:t> </a:t>
            </a:r>
            <a:r>
              <a:rPr lang="en-US" altLang="zh-CN" sz="2800" dirty="0">
                <a:solidFill>
                  <a:prstClr val="white"/>
                </a:solidFill>
                <a:latin typeface="Segoe UI Light" panose="020B0502040204020203" pitchFamily="34" charset="0"/>
                <a:cs typeface="Segoe UI Light" panose="020B0502040204020203" pitchFamily="34" charset="0"/>
              </a:rPr>
              <a:t>shifting</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BELT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5" name="Picture 14" descr="A screenshot of a cell phone&#10;&#10;Description automatically generated">
            <a:extLst>
              <a:ext uri="{FF2B5EF4-FFF2-40B4-BE49-F238E27FC236}">
                <a16:creationId xmlns:a16="http://schemas.microsoft.com/office/drawing/2014/main" id="{EF99E779-AEF0-8A42-8C51-64BF0D6E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970" y="302582"/>
            <a:ext cx="2880000" cy="6252835"/>
          </a:xfrm>
          <a:prstGeom prst="rect">
            <a:avLst/>
          </a:prstGeom>
        </p:spPr>
      </p:pic>
    </p:spTree>
    <p:extLst>
      <p:ext uri="{BB962C8B-B14F-4D97-AF65-F5344CB8AC3E}">
        <p14:creationId xmlns:p14="http://schemas.microsoft.com/office/powerpoint/2010/main" val="2357083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50D73A-F848-294B-87E3-631407C8D804}"/>
              </a:ext>
            </a:extLst>
          </p:cNvPr>
          <p:cNvSpPr/>
          <p:nvPr/>
        </p:nvSpPr>
        <p:spPr>
          <a:xfrm>
            <a:off x="475014" y="941312"/>
            <a:ext cx="262444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Scrolling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Regular</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Jump</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Article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11A292-A405-3847-9FA6-1AC50EA9CCE1}"/>
              </a:ext>
            </a:extLst>
          </p:cNvPr>
          <p:cNvSpPr txBox="1"/>
          <p:nvPr/>
        </p:nvSpPr>
        <p:spPr>
          <a:xfrm>
            <a:off x="1148830" y="29459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BREAK</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DOWN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D0A0BAE1-B627-2546-9643-0020424BDE35}"/>
              </a:ext>
            </a:extLst>
          </p:cNvPr>
          <p:cNvSpPr/>
          <p:nvPr/>
        </p:nvSpPr>
        <p:spPr>
          <a:xfrm>
            <a:off x="3471581" y="941311"/>
            <a:ext cx="206428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Active</a:t>
            </a:r>
            <a:r>
              <a:rPr kumimoji="0" lang="zh-CN" altLang="en-US"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Indicator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0A297C-861D-8D49-93FA-3D26C4ACB3C0}"/>
              </a:ext>
            </a:extLst>
          </p:cNvPr>
          <p:cNvSpPr/>
          <p:nvPr/>
        </p:nvSpPr>
        <p:spPr>
          <a:xfrm>
            <a:off x="6251176" y="941310"/>
            <a:ext cx="171312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Focusing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Countdown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951A926-2A43-DF48-9D85-2E1DAC9A482D}"/>
              </a:ext>
            </a:extLst>
          </p:cNvPr>
          <p:cNvSpPr/>
          <p:nvPr/>
        </p:nvSpPr>
        <p:spPr>
          <a:xfrm>
            <a:off x="9160190" y="941309"/>
            <a:ext cx="1713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Shifting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text&#10;&#10;Description automatically generated">
            <a:extLst>
              <a:ext uri="{FF2B5EF4-FFF2-40B4-BE49-F238E27FC236}">
                <a16:creationId xmlns:a16="http://schemas.microsoft.com/office/drawing/2014/main" id="{9C72E5C0-4433-4842-9C46-F85B591F4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 y="2168374"/>
            <a:ext cx="2880000" cy="6252835"/>
          </a:xfrm>
          <a:prstGeom prst="rect">
            <a:avLst/>
          </a:prstGeom>
        </p:spPr>
      </p:pic>
      <p:pic>
        <p:nvPicPr>
          <p:cNvPr id="5" name="Picture 4" descr="A screenshot of text&#10;&#10;Description automatically generated">
            <a:extLst>
              <a:ext uri="{FF2B5EF4-FFF2-40B4-BE49-F238E27FC236}">
                <a16:creationId xmlns:a16="http://schemas.microsoft.com/office/drawing/2014/main" id="{95CC2C6C-F2DC-474C-950A-7EBCF067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6" y="2141640"/>
            <a:ext cx="2880000" cy="6252835"/>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FFA673F7-AF56-1144-8F35-515C5CFC9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008" y="2141640"/>
            <a:ext cx="2880000" cy="6252834"/>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517DFE98-4B45-4F46-9FA9-96D5183BF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2000" y="2141640"/>
            <a:ext cx="2880000" cy="6252834"/>
          </a:xfrm>
          <a:prstGeom prst="rect">
            <a:avLst/>
          </a:prstGeom>
        </p:spPr>
      </p:pic>
    </p:spTree>
    <p:extLst>
      <p:ext uri="{BB962C8B-B14F-4D97-AF65-F5344CB8AC3E}">
        <p14:creationId xmlns:p14="http://schemas.microsoft.com/office/powerpoint/2010/main" val="1388855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COUNTDOWN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CCD5DBE6-2474-E14A-8900-64ADF2BD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393" y="2770498"/>
            <a:ext cx="5545213" cy="2097412"/>
          </a:xfrm>
          <a:prstGeom prst="rect">
            <a:avLst/>
          </a:prstGeom>
        </p:spPr>
      </p:pic>
    </p:spTree>
    <p:extLst>
      <p:ext uri="{BB962C8B-B14F-4D97-AF65-F5344CB8AC3E}">
        <p14:creationId xmlns:p14="http://schemas.microsoft.com/office/powerpoint/2010/main" val="1577193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807528"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favicon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located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near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name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publisher</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which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clearer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understand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4493166"/>
            <a:ext cx="5807528"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Since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belt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separate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two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sections,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better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change</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4123834"/>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1B1024-8509-9C45-B41B-A3E247B9C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30" y="0"/>
            <a:ext cx="4320000" cy="9379252"/>
          </a:xfrm>
          <a:prstGeom prst="rect">
            <a:avLst/>
          </a:prstGeom>
        </p:spPr>
      </p:pic>
      <p:sp>
        <p:nvSpPr>
          <p:cNvPr id="11" name="TextBox 10">
            <a:extLst>
              <a:ext uri="{FF2B5EF4-FFF2-40B4-BE49-F238E27FC236}">
                <a16:creationId xmlns:a16="http://schemas.microsoft.com/office/drawing/2014/main" id="{9D9A5739-A742-CD41-A745-DF7DB25C8E0C}"/>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BELT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4308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2892370"/>
            <a:ext cx="1123405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FC27CD14-3C01-B840-977F-1A9FFB121720}"/>
              </a:ext>
            </a:extLst>
          </p:cNvPr>
          <p:cNvPicPr>
            <a:picLocks noChangeAspect="1"/>
          </p:cNvPicPr>
          <p:nvPr/>
        </p:nvPicPr>
        <p:blipFill>
          <a:blip r:embed="rId3"/>
          <a:stretch>
            <a:fillRect/>
          </a:stretch>
        </p:blipFill>
        <p:spPr>
          <a:xfrm>
            <a:off x="5891480" y="2483330"/>
            <a:ext cx="409040" cy="409040"/>
          </a:xfrm>
          <a:prstGeom prst="rect">
            <a:avLst/>
          </a:prstGeom>
        </p:spPr>
      </p:pic>
    </p:spTree>
    <p:extLst>
      <p:ext uri="{BB962C8B-B14F-4D97-AF65-F5344CB8AC3E}">
        <p14:creationId xmlns:p14="http://schemas.microsoft.com/office/powerpoint/2010/main" val="414240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05BD16-CDF6-1742-9114-F99AB7010D76}"/>
              </a:ext>
            </a:extLst>
          </p:cNvPr>
          <p:cNvSpPr/>
          <p:nvPr/>
        </p:nvSpPr>
        <p:spPr>
          <a:xfrm>
            <a:off x="1148830" y="2164470"/>
            <a:ext cx="4825250"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up</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bottom</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picture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content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change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together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shifting</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3" name="TextBox 12">
            <a:extLst>
              <a:ext uri="{FF2B5EF4-FFF2-40B4-BE49-F238E27FC236}">
                <a16:creationId xmlns:a16="http://schemas.microsoft.com/office/drawing/2014/main" id="{136309D4-6A21-6E4C-BE84-783B3492DB77}"/>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B</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OTTOM</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6" name="Picture 15" descr="A screenshot of a cell phone&#10;&#10;Description automatically generated">
            <a:extLst>
              <a:ext uri="{FF2B5EF4-FFF2-40B4-BE49-F238E27FC236}">
                <a16:creationId xmlns:a16="http://schemas.microsoft.com/office/drawing/2014/main" id="{575EF422-2AE4-954D-A0F5-7DC69498F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0138" y="302582"/>
            <a:ext cx="2880000" cy="6252835"/>
          </a:xfrm>
          <a:prstGeom prst="rect">
            <a:avLst/>
          </a:prstGeom>
        </p:spPr>
      </p:pic>
    </p:spTree>
    <p:extLst>
      <p:ext uri="{BB962C8B-B14F-4D97-AF65-F5344CB8AC3E}">
        <p14:creationId xmlns:p14="http://schemas.microsoft.com/office/powerpoint/2010/main" val="1168846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4177672"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thumbnail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shift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with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article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4177672"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strange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while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haven’t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been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active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favicon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bottom</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0F08170F-6E6D-694A-ACB9-C8DAF056A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578" y="357848"/>
            <a:ext cx="4320000" cy="9379252"/>
          </a:xfrm>
          <a:prstGeom prst="rect">
            <a:avLst/>
          </a:prstGeom>
        </p:spPr>
      </p:pic>
      <p:sp>
        <p:nvSpPr>
          <p:cNvPr id="11" name="TextBox 10">
            <a:extLst>
              <a:ext uri="{FF2B5EF4-FFF2-40B4-BE49-F238E27FC236}">
                <a16:creationId xmlns:a16="http://schemas.microsoft.com/office/drawing/2014/main" id="{55B4887E-AE01-1E4E-950F-CCDF3B6F5995}"/>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B</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OTTOM</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CONTROLLER</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6273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1C35ADA6-8AC8-6F40-8170-C10FD3CC4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782" y="850900"/>
            <a:ext cx="2374900" cy="5156200"/>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88603DFE-8959-FC40-B698-4477B46DA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222" y="850900"/>
            <a:ext cx="2374900" cy="51562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E0C009BA-2457-584D-8000-B7BE9FEB8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432" y="850900"/>
            <a:ext cx="2374900" cy="5156200"/>
          </a:xfrm>
          <a:prstGeom prst="rect">
            <a:avLst/>
          </a:prstGeom>
        </p:spPr>
      </p:pic>
      <p:cxnSp>
        <p:nvCxnSpPr>
          <p:cNvPr id="10" name="Straight Connector 9">
            <a:extLst>
              <a:ext uri="{FF2B5EF4-FFF2-40B4-BE49-F238E27FC236}">
                <a16:creationId xmlns:a16="http://schemas.microsoft.com/office/drawing/2014/main" id="{BBD6A67D-946A-344C-89F6-28079DB4B81C}"/>
              </a:ext>
            </a:extLst>
          </p:cNvPr>
          <p:cNvCxnSpPr/>
          <p:nvPr/>
        </p:nvCxnSpPr>
        <p:spPr>
          <a:xfrm>
            <a:off x="4370832" y="566928"/>
            <a:ext cx="0" cy="5724144"/>
          </a:xfrm>
          <a:prstGeom prst="line">
            <a:avLst/>
          </a:prstGeom>
          <a:ln>
            <a:solidFill>
              <a:srgbClr val="00FFFF"/>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25FC51-51AF-2C44-B60C-06AB6B043923}"/>
              </a:ext>
            </a:extLst>
          </p:cNvPr>
          <p:cNvSpPr txBox="1"/>
          <p:nvPr/>
        </p:nvSpPr>
        <p:spPr>
          <a:xfrm>
            <a:off x="1148830" y="382262"/>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Other</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Explorations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66542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2818839"/>
            <a:ext cx="10835401" cy="1754326"/>
          </a:xfrm>
          <a:prstGeom prst="rect">
            <a:avLst/>
          </a:prstGeom>
        </p:spPr>
        <p:txBody>
          <a:bodyPr wrap="square">
            <a:spAutoFit/>
          </a:bodyPr>
          <a:lstStyle/>
          <a:p>
            <a:pPr lvl="0">
              <a:defRPr/>
            </a:pPr>
            <a:r>
              <a:rPr lang="en-US" altLang="zh-CN" sz="3600" b="1" dirty="0">
                <a:solidFill>
                  <a:prstClr val="white"/>
                </a:solidFill>
                <a:latin typeface="Segoe" panose="020B0502040504020203" pitchFamily="34" charset="0"/>
                <a:cs typeface="Segoe UI Light" panose="020B0502040204020203" pitchFamily="34" charset="0"/>
              </a:rPr>
              <a:t>Some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users</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are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uncertain</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about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what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kind</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of</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content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they</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could</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see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in</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the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landing</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page</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or</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don’t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know</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what</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is</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full</a:t>
            </a:r>
            <a:r>
              <a:rPr lang="zh-CN" altLang="en-US" sz="3600" b="1" dirty="0">
                <a:solidFill>
                  <a:prstClr val="white"/>
                </a:solidFill>
                <a:latin typeface="Segoe" panose="020B0502040504020203" pitchFamily="34" charset="0"/>
                <a:cs typeface="Segoe UI Light" panose="020B0502040204020203" pitchFamily="34" charset="0"/>
              </a:rPr>
              <a:t> </a:t>
            </a:r>
            <a:r>
              <a:rPr lang="en-US" altLang="zh-CN" sz="3600" b="1" dirty="0">
                <a:solidFill>
                  <a:prstClr val="white"/>
                </a:solidFill>
                <a:latin typeface="Segoe" panose="020B0502040504020203" pitchFamily="34" charset="0"/>
                <a:cs typeface="Segoe UI Light" panose="020B0502040204020203" pitchFamily="34" charset="0"/>
              </a:rPr>
              <a:t>coverage.</a:t>
            </a:r>
            <a:r>
              <a:rPr lang="zh-CN" altLang="en-US" sz="3600" b="1" dirty="0">
                <a:solidFill>
                  <a:prstClr val="white"/>
                </a:solidFill>
                <a:latin typeface="Segoe" panose="020B0502040504020203" pitchFamily="34" charset="0"/>
                <a:cs typeface="Segoe UI Light" panose="020B0502040204020203" pitchFamily="34" charset="0"/>
              </a:rPr>
              <a:t> </a:t>
            </a:r>
            <a:endParaRPr lang="en-US" altLang="zh-CN" sz="3600" b="1" dirty="0">
              <a:solidFill>
                <a:prstClr val="white"/>
              </a:solidFill>
              <a:latin typeface="Segoe" panose="020B05020405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A7583F8A-EC42-6041-A554-86882A8D70DB}"/>
              </a:ext>
            </a:extLst>
          </p:cNvPr>
          <p:cNvSpPr/>
          <p:nvPr/>
        </p:nvSpPr>
        <p:spPr>
          <a:xfrm>
            <a:off x="5342094" y="2449507"/>
            <a:ext cx="1479892" cy="369332"/>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Problem</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endPar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463380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077218"/>
          </a:xfrm>
          <a:prstGeom prst="rect">
            <a:avLst/>
          </a:prstGeom>
          <a:noFill/>
        </p:spPr>
        <p:txBody>
          <a:bodyPr wrap="square" rtlCol="0">
            <a:spAutoFit/>
          </a:bodyPr>
          <a:lstStyle/>
          <a:p>
            <a:pPr marL="514350" lvl="0" indent="-514350" algn="ctr" fontAlgn="base">
              <a:buFont typeface="+mj-lt"/>
              <a:buAutoNum type="arabicPeriod"/>
              <a:defRPr/>
            </a:pPr>
            <a:r>
              <a:rPr lang="en-US" altLang="zh-CN" sz="3200" b="1" dirty="0">
                <a:solidFill>
                  <a:prstClr val="white"/>
                </a:solidFill>
                <a:latin typeface="Segoe UI" panose="020B0502040204020203" pitchFamily="34" charset="0"/>
                <a:cs typeface="Segoe UI" panose="020B0502040204020203" pitchFamily="34" charset="0"/>
              </a:rPr>
              <a:t>Don’t</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know</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what’s</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in</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it</a:t>
            </a:r>
          </a:p>
          <a:p>
            <a:pPr marL="514350" lvl="0" indent="-514350" algn="ctr" fontAlgn="base">
              <a:buFont typeface="+mj-lt"/>
              <a:buAutoNum type="arabicPeriod"/>
              <a:defRPr/>
            </a:pPr>
            <a:r>
              <a:rPr lang="en-US" altLang="zh-CN" sz="3200" b="1" dirty="0">
                <a:solidFill>
                  <a:prstClr val="white"/>
                </a:solidFill>
                <a:latin typeface="Segoe UI" panose="020B0502040204020203" pitchFamily="34" charset="0"/>
                <a:cs typeface="Segoe UI" panose="020B0502040204020203" pitchFamily="34" charset="0"/>
              </a:rPr>
              <a:t>The</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importance</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is</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not</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enough</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for</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taking</a:t>
            </a:r>
            <a:r>
              <a:rPr lang="zh-CN" altLang="en-US" sz="3200" b="1" dirty="0">
                <a:solidFill>
                  <a:prstClr val="white"/>
                </a:solidFill>
                <a:latin typeface="Segoe UI" panose="020B0502040204020203" pitchFamily="34" charset="0"/>
                <a:cs typeface="Segoe UI" panose="020B0502040204020203" pitchFamily="34" charset="0"/>
              </a:rPr>
              <a:t> </a:t>
            </a:r>
            <a:r>
              <a:rPr lang="en-US" altLang="zh-CN" sz="3200" b="1" dirty="0">
                <a:solidFill>
                  <a:prstClr val="white"/>
                </a:solidFill>
                <a:latin typeface="Segoe UI" panose="020B0502040204020203" pitchFamily="34" charset="0"/>
                <a:cs typeface="Segoe UI" panose="020B0502040204020203" pitchFamily="34" charset="0"/>
              </a:rPr>
              <a:t>actions</a:t>
            </a:r>
            <a:r>
              <a:rPr lang="zh-CN" altLang="en-US" sz="3200" b="1" dirty="0">
                <a:solidFill>
                  <a:prstClr val="white"/>
                </a:solidFill>
                <a:latin typeface="Segoe UI" panose="020B0502040204020203" pitchFamily="34" charset="0"/>
                <a:cs typeface="Segoe UI" panose="020B0502040204020203" pitchFamily="34" charset="0"/>
              </a:rPr>
              <a:t> </a:t>
            </a:r>
            <a:endParaRPr lang="en-US" altLang="zh-CN" sz="3200" b="1" dirty="0">
              <a:solidFill>
                <a:prstClr val="white"/>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782942"/>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fear</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7294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EAE0BD4-661E-2040-AA7A-BFBB99BBF735}"/>
              </a:ext>
            </a:extLst>
          </p:cNvPr>
          <p:cNvPicPr>
            <a:picLocks noChangeAspect="1"/>
          </p:cNvPicPr>
          <p:nvPr/>
        </p:nvPicPr>
        <p:blipFill rotWithShape="1">
          <a:blip r:embed="rId2">
            <a:extLst>
              <a:ext uri="{28A0092B-C50C-407E-A947-70E740481C1C}">
                <a14:useLocalDpi xmlns:a14="http://schemas.microsoft.com/office/drawing/2010/main" val="0"/>
              </a:ext>
            </a:extLst>
          </a:blip>
          <a:srcRect b="22292"/>
          <a:stretch/>
        </p:blipFill>
        <p:spPr>
          <a:xfrm>
            <a:off x="9538760" y="144459"/>
            <a:ext cx="2374900" cy="4006766"/>
          </a:xfrm>
          <a:prstGeom prst="rect">
            <a:avLst/>
          </a:prstGeom>
        </p:spPr>
      </p:pic>
      <p:sp>
        <p:nvSpPr>
          <p:cNvPr id="2" name="TextBox 1">
            <a:extLst>
              <a:ext uri="{FF2B5EF4-FFF2-40B4-BE49-F238E27FC236}">
                <a16:creationId xmlns:a16="http://schemas.microsoft.com/office/drawing/2014/main" id="{EC3798D1-48D2-F644-823C-63DC67E90189}"/>
              </a:ext>
            </a:extLst>
          </p:cNvPr>
          <p:cNvSpPr txBox="1"/>
          <p:nvPr/>
        </p:nvSpPr>
        <p:spPr>
          <a:xfrm>
            <a:off x="3555770" y="4287878"/>
            <a:ext cx="1402081" cy="369332"/>
          </a:xfrm>
          <a:prstGeom prst="rect">
            <a:avLst/>
          </a:prstGeom>
          <a:noFill/>
        </p:spPr>
        <p:txBody>
          <a:bodyPr wrap="square" rtlCol="0">
            <a:spAutoFit/>
          </a:bodyPr>
          <a:lstStyle/>
          <a:p>
            <a:pPr algn="ctr"/>
            <a:r>
              <a:rPr lang="en-US" altLang="zh-CN" dirty="0">
                <a:solidFill>
                  <a:schemeClr val="bg1"/>
                </a:solidFill>
              </a:rPr>
              <a:t>Cluster</a:t>
            </a:r>
            <a:endParaRPr lang="en-US" dirty="0">
              <a:solidFill>
                <a:schemeClr val="bg1"/>
              </a:solidFill>
            </a:endParaRPr>
          </a:p>
        </p:txBody>
      </p:sp>
      <p:sp>
        <p:nvSpPr>
          <p:cNvPr id="9" name="TextBox 8">
            <a:extLst>
              <a:ext uri="{FF2B5EF4-FFF2-40B4-BE49-F238E27FC236}">
                <a16:creationId xmlns:a16="http://schemas.microsoft.com/office/drawing/2014/main" id="{6CACEB2E-4E59-A841-8C4B-1230CD8D8B80}"/>
              </a:ext>
            </a:extLst>
          </p:cNvPr>
          <p:cNvSpPr txBox="1"/>
          <p:nvPr/>
        </p:nvSpPr>
        <p:spPr>
          <a:xfrm>
            <a:off x="5832070" y="4287878"/>
            <a:ext cx="1402081" cy="369332"/>
          </a:xfrm>
          <a:prstGeom prst="rect">
            <a:avLst/>
          </a:prstGeom>
          <a:noFill/>
        </p:spPr>
        <p:txBody>
          <a:bodyPr wrap="square" rtlCol="0">
            <a:spAutoFit/>
          </a:bodyPr>
          <a:lstStyle/>
          <a:p>
            <a:pPr algn="ctr"/>
            <a:r>
              <a:rPr lang="en-US" altLang="zh-CN" dirty="0">
                <a:solidFill>
                  <a:schemeClr val="bg1"/>
                </a:solidFill>
              </a:rPr>
              <a:t>Video</a:t>
            </a:r>
            <a:endParaRPr lang="en-US" dirty="0">
              <a:solidFill>
                <a:schemeClr val="bg1"/>
              </a:solidFill>
            </a:endParaRPr>
          </a:p>
        </p:txBody>
      </p:sp>
      <p:sp>
        <p:nvSpPr>
          <p:cNvPr id="10" name="TextBox 9">
            <a:extLst>
              <a:ext uri="{FF2B5EF4-FFF2-40B4-BE49-F238E27FC236}">
                <a16:creationId xmlns:a16="http://schemas.microsoft.com/office/drawing/2014/main" id="{25C96529-D64E-3A48-B5DA-B73133002A0E}"/>
              </a:ext>
            </a:extLst>
          </p:cNvPr>
          <p:cNvSpPr txBox="1"/>
          <p:nvPr/>
        </p:nvSpPr>
        <p:spPr>
          <a:xfrm>
            <a:off x="8306592" y="4287878"/>
            <a:ext cx="1402081" cy="369332"/>
          </a:xfrm>
          <a:prstGeom prst="rect">
            <a:avLst/>
          </a:prstGeom>
          <a:noFill/>
        </p:spPr>
        <p:txBody>
          <a:bodyPr wrap="square" rtlCol="0">
            <a:spAutoFit/>
          </a:bodyPr>
          <a:lstStyle/>
          <a:p>
            <a:pPr algn="ctr"/>
            <a:r>
              <a:rPr lang="en-US" altLang="zh-CN" dirty="0">
                <a:solidFill>
                  <a:schemeClr val="bg1"/>
                </a:solidFill>
              </a:rPr>
              <a:t>Perspectives</a:t>
            </a:r>
            <a:endParaRPr lang="en-US" dirty="0">
              <a:solidFill>
                <a:schemeClr val="bg1"/>
              </a:solidFill>
            </a:endParaRPr>
          </a:p>
        </p:txBody>
      </p:sp>
      <p:sp>
        <p:nvSpPr>
          <p:cNvPr id="11" name="TextBox 10">
            <a:extLst>
              <a:ext uri="{FF2B5EF4-FFF2-40B4-BE49-F238E27FC236}">
                <a16:creationId xmlns:a16="http://schemas.microsoft.com/office/drawing/2014/main" id="{33B685CC-2F56-BB48-80B3-B8A3C6F2EAD3}"/>
              </a:ext>
            </a:extLst>
          </p:cNvPr>
          <p:cNvSpPr txBox="1"/>
          <p:nvPr/>
        </p:nvSpPr>
        <p:spPr>
          <a:xfrm>
            <a:off x="10649602" y="4287878"/>
            <a:ext cx="1402081" cy="369332"/>
          </a:xfrm>
          <a:prstGeom prst="rect">
            <a:avLst/>
          </a:prstGeom>
          <a:noFill/>
        </p:spPr>
        <p:txBody>
          <a:bodyPr wrap="square" rtlCol="0">
            <a:spAutoFit/>
          </a:bodyPr>
          <a:lstStyle/>
          <a:p>
            <a:pPr algn="ctr"/>
            <a:r>
              <a:rPr lang="en-US" altLang="zh-CN" dirty="0">
                <a:solidFill>
                  <a:schemeClr val="bg1"/>
                </a:solidFill>
              </a:rPr>
              <a:t>Rundown</a:t>
            </a:r>
            <a:endParaRPr lang="en-US" dirty="0">
              <a:solidFill>
                <a:schemeClr val="bg1"/>
              </a:solidFill>
            </a:endParaRPr>
          </a:p>
        </p:txBody>
      </p:sp>
      <p:pic>
        <p:nvPicPr>
          <p:cNvPr id="13" name="Picture 12" descr="A screenshot of a cell phone&#10;&#10;Description automatically generated">
            <a:extLst>
              <a:ext uri="{FF2B5EF4-FFF2-40B4-BE49-F238E27FC236}">
                <a16:creationId xmlns:a16="http://schemas.microsoft.com/office/drawing/2014/main" id="{1A434DD8-C71B-2540-8BC8-D631FC178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02" y="3236979"/>
            <a:ext cx="12265669" cy="6327652"/>
          </a:xfrm>
          <a:prstGeom prst="rect">
            <a:avLst/>
          </a:prstGeom>
        </p:spPr>
      </p:pic>
      <p:sp>
        <p:nvSpPr>
          <p:cNvPr id="16" name="TextBox 15">
            <a:extLst>
              <a:ext uri="{FF2B5EF4-FFF2-40B4-BE49-F238E27FC236}">
                <a16:creationId xmlns:a16="http://schemas.microsoft.com/office/drawing/2014/main" id="{108D25C5-A72F-3E45-9F13-EF1A5F7F9E50}"/>
              </a:ext>
            </a:extLst>
          </p:cNvPr>
          <p:cNvSpPr txBox="1"/>
          <p:nvPr/>
        </p:nvSpPr>
        <p:spPr>
          <a:xfrm>
            <a:off x="1148830" y="74802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ESIGN</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REDIRECT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B5956C01-FCCC-8F44-9B09-3594B033CC27}"/>
              </a:ext>
            </a:extLst>
          </p:cNvPr>
          <p:cNvSpPr/>
          <p:nvPr/>
        </p:nvSpPr>
        <p:spPr>
          <a:xfrm>
            <a:off x="1148829" y="1117355"/>
            <a:ext cx="6276729" cy="181588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Show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preview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comprehensive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single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card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Jump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anchor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cxnSp>
        <p:nvCxnSpPr>
          <p:cNvPr id="3" name="Elbow Connector 2">
            <a:extLst>
              <a:ext uri="{FF2B5EF4-FFF2-40B4-BE49-F238E27FC236}">
                <a16:creationId xmlns:a16="http://schemas.microsoft.com/office/drawing/2014/main" id="{63FA68EA-1E0F-714D-AED6-3C5CA8409A2C}"/>
              </a:ext>
            </a:extLst>
          </p:cNvPr>
          <p:cNvCxnSpPr>
            <a:cxnSpLocks/>
          </p:cNvCxnSpPr>
          <p:nvPr/>
        </p:nvCxnSpPr>
        <p:spPr>
          <a:xfrm rot="5400000" flipH="1" flipV="1">
            <a:off x="6128641" y="2451440"/>
            <a:ext cx="5098784" cy="2061282"/>
          </a:xfrm>
          <a:prstGeom prst="bentConnector3">
            <a:avLst>
              <a:gd name="adj1" fmla="val 99905"/>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0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D7543B-E4F6-2C4E-AA97-6D7171E1AE82}"/>
              </a:ext>
            </a:extLst>
          </p:cNvPr>
          <p:cNvSpPr/>
          <p:nvPr/>
        </p:nvSpPr>
        <p:spPr>
          <a:xfrm>
            <a:off x="1202872" y="2164470"/>
            <a:ext cx="521316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Preview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make</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users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full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7" name="TextBox 6">
            <a:extLst>
              <a:ext uri="{FF2B5EF4-FFF2-40B4-BE49-F238E27FC236}">
                <a16:creationId xmlns:a16="http://schemas.microsoft.com/office/drawing/2014/main" id="{C7028DCF-8C2D-C941-9484-8D0A796975C3}"/>
              </a:ext>
            </a:extLst>
          </p:cNvPr>
          <p:cNvSpPr txBox="1"/>
          <p:nvPr/>
        </p:nvSpPr>
        <p:spPr>
          <a:xfrm>
            <a:off x="1202872" y="1795138"/>
            <a:ext cx="3112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88A7BF4-4B1C-7847-B5F4-A042B2CF9A9E}"/>
              </a:ext>
            </a:extLst>
          </p:cNvPr>
          <p:cNvSpPr/>
          <p:nvPr/>
        </p:nvSpPr>
        <p:spPr>
          <a:xfrm>
            <a:off x="1202872" y="3924090"/>
            <a:ext cx="521316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content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of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full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coverage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would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expose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9" name="TextBox 8">
            <a:extLst>
              <a:ext uri="{FF2B5EF4-FFF2-40B4-BE49-F238E27FC236}">
                <a16:creationId xmlns:a16="http://schemas.microsoft.com/office/drawing/2014/main" id="{692D8F49-695F-DF43-8405-B927AA6C3CC9}"/>
              </a:ext>
            </a:extLst>
          </p:cNvPr>
          <p:cNvSpPr txBox="1"/>
          <p:nvPr/>
        </p:nvSpPr>
        <p:spPr>
          <a:xfrm>
            <a:off x="1202872" y="355475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CONS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55B4887E-AE01-1E4E-950F-CCDF3B6F5995}"/>
              </a:ext>
            </a:extLst>
          </p:cNvPr>
          <p:cNvSpPr txBox="1"/>
          <p:nvPr/>
        </p:nvSpPr>
        <p:spPr>
          <a:xfrm>
            <a:off x="1202872" y="1425806"/>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4</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REDIRECT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27381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0" y="3157072"/>
            <a:ext cx="6805985" cy="584775"/>
          </a:xfrm>
          <a:prstGeom prst="rect">
            <a:avLst/>
          </a:prstGeom>
        </p:spPr>
        <p:txBody>
          <a:bodyPr wrap="square">
            <a:spAutoFit/>
          </a:bodyPr>
          <a:lstStyle/>
          <a:p>
            <a:r>
              <a:rPr lang="en-US" altLang="zh-CN" sz="32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Hard to get personalized content</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6858994"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PAIN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2</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7200" b="1" dirty="0">
                <a:solidFill>
                  <a:prstClr val="white"/>
                </a:solidFill>
                <a:latin typeface="Segoe UI" panose="020B0502040204020203" pitchFamily="34" charset="0"/>
                <a:ea typeface="DengXian" panose="02010600030101010101" pitchFamily="2" charset="-122"/>
                <a:cs typeface="Segoe UI" panose="020B0502040204020203" pitchFamily="34" charset="0"/>
              </a:rPr>
              <a:t>INTEREST</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1886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613392"/>
            <a:ext cx="9209808" cy="190821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Expectation</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altLang="zh-CN" sz="4000" b="1" dirty="0">
                <a:solidFill>
                  <a:prstClr val="white"/>
                </a:solidFill>
                <a:latin typeface="Segoe UI" panose="020B0502040204020203" pitchFamily="34" charset="0"/>
                <a:cs typeface="Segoe UI" panose="020B0502040204020203" pitchFamily="34" charset="0"/>
              </a:rPr>
              <a:t>Users</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prefer</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content</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to</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be</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organized</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by</a:t>
            </a:r>
            <a:r>
              <a:rPr lang="zh-CN" altLang="en-US" sz="4000" b="1" dirty="0">
                <a:solidFill>
                  <a:prstClr val="white"/>
                </a:solidFill>
                <a:latin typeface="Segoe UI" panose="020B0502040204020203" pitchFamily="34" charset="0"/>
                <a:cs typeface="Segoe UI" panose="020B0502040204020203" pitchFamily="34" charset="0"/>
              </a:rPr>
              <a:t> </a:t>
            </a:r>
            <a:r>
              <a:rPr lang="en-US" altLang="zh-CN" sz="4000" b="1" dirty="0">
                <a:solidFill>
                  <a:prstClr val="white"/>
                </a:solidFill>
                <a:latin typeface="Segoe UI" panose="020B0502040204020203" pitchFamily="34" charset="0"/>
                <a:cs typeface="Segoe UI" panose="020B0502040204020203" pitchFamily="34" charset="0"/>
              </a:rPr>
              <a:t>category/topic.</a:t>
            </a:r>
            <a:r>
              <a:rPr lang="zh-CN" altLang="en-US" sz="4000" b="1" dirty="0">
                <a:solidFill>
                  <a:prstClr val="white"/>
                </a:solidFill>
                <a:latin typeface="Segoe UI" panose="020B0502040204020203" pitchFamily="34" charset="0"/>
                <a:cs typeface="Segoe UI" panose="020B0502040204020203" pitchFamily="34" charset="0"/>
              </a:rPr>
              <a:t> </a:t>
            </a:r>
            <a:endParaRPr lang="en-US" altLang="zh-CN" sz="4000" b="1" dirty="0">
              <a:solidFill>
                <a:prstClr val="white"/>
              </a:solidFill>
              <a:latin typeface="Segoe UI" panose="020B0502040204020203" pitchFamily="34" charset="0"/>
              <a:cs typeface="Segoe UI" panose="020B0502040204020203" pitchFamily="34" charset="0"/>
            </a:endParaRPr>
          </a:p>
          <a:p>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18324447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26161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Barrier</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pPr lvl="0">
              <a:defRPr/>
            </a:pPr>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Mobile news app users say they want personalized content, but few have taken steps to get it</a:t>
            </a:r>
            <a:r>
              <a:rPr lang="en-US" altLang="zh-CN" sz="4000" b="1" dirty="0">
                <a:solidFill>
                  <a:prstClr val="white"/>
                </a:solidFill>
                <a:latin typeface="Segoe UI" panose="020B0502040204020203" pitchFamily="34" charset="0"/>
                <a:cs typeface="Segoe UI" panose="020B0502040204020203" pitchFamily="34" charset="0"/>
              </a:rPr>
              <a:t>.(1)</a:t>
            </a:r>
          </a:p>
          <a:p>
            <a:pPr lvl="0">
              <a:defRPr/>
            </a:pPr>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166529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FOUND</a:t>
            </a:r>
            <a:endParaRPr kumimoji="0" lang="en-US" sz="8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294776"/>
            <a:ext cx="3142210" cy="369332"/>
          </a:xfrm>
          <a:prstGeom prst="rect">
            <a:avLst/>
          </a:prstGeom>
          <a:noFill/>
        </p:spPr>
        <p:txBody>
          <a:bodyPr wrap="square" rtlCol="0">
            <a:spAutoFit/>
          </a:bodyPr>
          <a:lstStyle/>
          <a:p>
            <a:pPr algn="ct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Opportunity</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AREA</a:t>
            </a:r>
            <a:endParaRPr lang="en-US" b="1" cap="all" spc="20" dirty="0">
              <a:solidFill>
                <a:srgbClr val="00FFFF"/>
              </a:solidFill>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4137989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2410691" y="2305615"/>
            <a:ext cx="9209808"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Expectation</a:t>
            </a:r>
            <a:endParaRPr kumimoji="0" lang="en-US" sz="20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a:p>
            <a:r>
              <a:rPr lang="en-US" sz="4000" b="1" dirty="0">
                <a:solidFill>
                  <a:prstClr val="white"/>
                </a:solidFill>
                <a:latin typeface="Segoe UI" panose="020B0502040204020203" pitchFamily="34" charset="0"/>
                <a:ea typeface="DengXian" panose="02010600030101010101" pitchFamily="2" charset="-122"/>
                <a:cs typeface="Segoe UI" panose="020B0502040204020203" pitchFamily="34" charset="0"/>
              </a:rPr>
              <a:t>People want easier, more immediate ways to personalize their feed to make it more useful and engaging. </a:t>
            </a:r>
            <a:endParaRPr lang="en-US" altLang="zh-CN" sz="40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r>
              <a:rPr lang="en-US" altLang="zh-CN" dirty="0">
                <a:solidFill>
                  <a:schemeClr val="tx1">
                    <a:lumMod val="50000"/>
                    <a:lumOff val="50000"/>
                  </a:schemeClr>
                </a:solidFill>
                <a:latin typeface="Segoe UI" panose="020B0502040204020203" pitchFamily="34" charset="0"/>
                <a:cs typeface="Segoe UI" panose="020B0502040204020203" pitchFamily="34" charset="0"/>
              </a:rPr>
              <a:t>Mobile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News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Apps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Survey</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Results,</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June</a:t>
            </a:r>
            <a:r>
              <a:rPr lang="zh-CN" altLang="en-US" dirty="0">
                <a:solidFill>
                  <a:schemeClr val="tx1">
                    <a:lumMod val="50000"/>
                    <a:lumOff val="50000"/>
                  </a:schemeClr>
                </a:solidFill>
                <a:latin typeface="Segoe UI" panose="020B0502040204020203" pitchFamily="34" charset="0"/>
                <a:cs typeface="Segoe UI" panose="020B0502040204020203" pitchFamily="34" charset="0"/>
              </a:rPr>
              <a:t> </a:t>
            </a:r>
            <a:r>
              <a:rPr lang="en-US" altLang="zh-CN" dirty="0">
                <a:solidFill>
                  <a:schemeClr val="tx1">
                    <a:lumMod val="50000"/>
                    <a:lumOff val="50000"/>
                  </a:schemeClr>
                </a:solidFill>
                <a:latin typeface="Segoe UI" panose="020B0502040204020203" pitchFamily="34" charset="0"/>
                <a:cs typeface="Segoe UI" panose="020B0502040204020203" pitchFamily="34" charset="0"/>
              </a:rPr>
              <a:t>2017</a:t>
            </a:r>
          </a:p>
          <a:p>
            <a:endParaRPr lang="en-US" sz="4000"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E1BAC4DF-831D-0148-97CD-4E579152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72" y="2794000"/>
            <a:ext cx="1270000" cy="1270000"/>
          </a:xfrm>
          <a:prstGeom prst="rect">
            <a:avLst/>
          </a:prstGeom>
        </p:spPr>
      </p:pic>
    </p:spTree>
    <p:extLst>
      <p:ext uri="{BB962C8B-B14F-4D97-AF65-F5344CB8AC3E}">
        <p14:creationId xmlns:p14="http://schemas.microsoft.com/office/powerpoint/2010/main" val="204407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1" y="3105834"/>
            <a:ext cx="112340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Desktop [I</a:t>
            </a:r>
            <a:r>
              <a:rPr lang="en-US" altLang="zh-CN" sz="3600" b="1" dirty="0" err="1">
                <a:solidFill>
                  <a:prstClr val="white"/>
                </a:solidFill>
                <a:latin typeface="Segoe UI" panose="020B0502040204020203" pitchFamily="34" charset="0"/>
                <a:ea typeface="DengXian" panose="02010600030101010101" pitchFamily="2" charset="-122"/>
                <a:cs typeface="Segoe UI" panose="020B0502040204020203" pitchFamily="34" charset="0"/>
              </a:rPr>
              <a:t>nterest</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related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features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h</a:t>
            </a:r>
            <a:r>
              <a:rPr kumimoji="0" lang="en-US" altLang="zh-CN" sz="3600" b="1" i="0" u="none" strike="noStrike" kern="1200" cap="none" spc="0" normalizeH="0" baseline="0" noProof="0" dirty="0" err="1">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aven’t</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be</a:t>
            </a:r>
            <a:r>
              <a:rPr kumimoji="0" lang="zh-CN" alt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kumimoji="0" lang="en-US" altLang="zh-CN" sz="3600" b="1" i="0" u="none" strike="noStrike" kern="1200" cap="none" spc="0" normalizeH="0" baseline="0" noProof="0" dirty="0" err="1">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ligned</a:t>
            </a:r>
            <a:endParaRPr kumimoji="0" lang="en-US" altLang="zh-CN"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4"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Gap</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711893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2677656"/>
          </a:xfrm>
          <a:prstGeom prst="rect">
            <a:avLst/>
          </a:prstGeom>
        </p:spPr>
        <p:txBody>
          <a:bodyPr wrap="square">
            <a:spAutoFit/>
          </a:bodyPr>
          <a:lstStyle/>
          <a:p>
            <a:r>
              <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Only on desktop, they could manage their interest. </a:t>
            </a: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endParaRPr 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DESIGN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A7536A68-B8CC-C749-93D7-AD4CFFD5043C}"/>
              </a:ext>
            </a:extLst>
          </p:cNvPr>
          <p:cNvPicPr>
            <a:picLocks noChangeAspect="1"/>
          </p:cNvPicPr>
          <p:nvPr/>
        </p:nvPicPr>
        <p:blipFill rotWithShape="1">
          <a:blip r:embed="rId2">
            <a:extLst>
              <a:ext uri="{28A0092B-C50C-407E-A947-70E740481C1C}">
                <a14:useLocalDpi xmlns:a14="http://schemas.microsoft.com/office/drawing/2010/main" val="0"/>
              </a:ext>
            </a:extLst>
          </a:blip>
          <a:srcRect t="14171" r="8653" b="9691"/>
          <a:stretch/>
        </p:blipFill>
        <p:spPr>
          <a:xfrm>
            <a:off x="1292091" y="2496998"/>
            <a:ext cx="4188000" cy="1163580"/>
          </a:xfrm>
          <a:prstGeom prst="rect">
            <a:avLst/>
          </a:prstGeom>
        </p:spPr>
      </p:pic>
    </p:spTree>
    <p:extLst>
      <p:ext uri="{BB962C8B-B14F-4D97-AF65-F5344CB8AC3E}">
        <p14:creationId xmlns:p14="http://schemas.microsoft.com/office/powerpoint/2010/main" val="3231234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705724"/>
            <a:ext cx="11234057" cy="1200329"/>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Make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a:t>
            </a: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more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visible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endParaRPr>
          </a:p>
          <a:p>
            <a:pPr algn="ctr"/>
            <a:r>
              <a:rPr 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personalized feed and navigation</a:t>
            </a: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390605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HMW</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3252058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24895" y="1260824"/>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Journey</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2" name="TextBox 1">
            <a:extLst>
              <a:ext uri="{FF2B5EF4-FFF2-40B4-BE49-F238E27FC236}">
                <a16:creationId xmlns:a16="http://schemas.microsoft.com/office/drawing/2014/main" id="{06EEB1A0-75F8-494B-B60B-9FE587915275}"/>
              </a:ext>
            </a:extLst>
          </p:cNvPr>
          <p:cNvSpPr txBox="1"/>
          <p:nvPr/>
        </p:nvSpPr>
        <p:spPr>
          <a:xfrm>
            <a:off x="-7027"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See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a</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new</a:t>
            </a:r>
            <a:r>
              <a:rPr lang="zh-CN" altLang="en-US"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28A23C7E-CAD2-6040-A14A-2469E66A390F}"/>
              </a:ext>
            </a:extLst>
          </p:cNvPr>
          <p:cNvSpPr txBox="1"/>
          <p:nvPr/>
        </p:nvSpPr>
        <p:spPr>
          <a:xfrm>
            <a:off x="2096428" y="3587061"/>
            <a:ext cx="2156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the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BC7007DF-4E1E-724C-B084-8F1887455674}"/>
              </a:ext>
            </a:extLst>
          </p:cNvPr>
          <p:cNvSpPr txBox="1"/>
          <p:nvPr/>
        </p:nvSpPr>
        <p:spPr>
          <a:xfrm>
            <a:off x="4286711" y="3587061"/>
            <a:ext cx="31422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content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F923CD3A-A6D4-C541-9933-07F009A144C8}"/>
              </a:ext>
            </a:extLst>
          </p:cNvPr>
          <p:cNvSpPr txBox="1"/>
          <p:nvPr/>
        </p:nvSpPr>
        <p:spPr>
          <a:xfrm>
            <a:off x="10689771" y="3587061"/>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0DDBA367-B0D8-8149-9E0C-E88D9711D93B}"/>
              </a:ext>
            </a:extLst>
          </p:cNvPr>
          <p:cNvSpPr txBox="1"/>
          <p:nvPr/>
        </p:nvSpPr>
        <p:spPr>
          <a:xfrm>
            <a:off x="9052357"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9A60AC62-7E36-3440-A01E-E7453E68AB67}"/>
              </a:ext>
            </a:extLst>
          </p:cNvPr>
          <p:cNvSpPr txBox="1"/>
          <p:nvPr/>
        </p:nvSpPr>
        <p:spPr>
          <a:xfrm>
            <a:off x="7230579" y="3587061"/>
            <a:ext cx="20864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Know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update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43523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004928" y="445695"/>
            <a:ext cx="4182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User flow</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1</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follow</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and</a:t>
            </a:r>
            <a:r>
              <a:rPr lang="zh-CN" altLang="en-US" b="1" cap="all" spc="20" dirty="0">
                <a:solidFill>
                  <a:srgbClr val="00FFFF"/>
                </a:solidFill>
                <a:latin typeface="Segoe UI" panose="020B0502040204020203" pitchFamily="34" charset="0"/>
                <a:ea typeface="Segoe UI Semibold" charset="0"/>
                <a:cs typeface="Segoe UI" panose="020B0502040204020203" pitchFamily="34" charset="0"/>
              </a:rPr>
              <a:t> </a:t>
            </a: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read</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8" name="TextBox 7">
            <a:extLst>
              <a:ext uri="{FF2B5EF4-FFF2-40B4-BE49-F238E27FC236}">
                <a16:creationId xmlns:a16="http://schemas.microsoft.com/office/drawing/2014/main" id="{36E0E01F-4498-1247-9E5B-219FABA390BF}"/>
              </a:ext>
            </a:extLst>
          </p:cNvPr>
          <p:cNvSpPr txBox="1"/>
          <p:nvPr/>
        </p:nvSpPr>
        <p:spPr>
          <a:xfrm>
            <a:off x="1550881" y="2958480"/>
            <a:ext cx="1864064"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Search Result</a:t>
            </a:r>
            <a:endParaRPr lang="en-US" b="1" spc="2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40BC4372-12DF-EB4D-8ACB-9821FA0DFD08}"/>
              </a:ext>
            </a:extLst>
          </p:cNvPr>
          <p:cNvSpPr txBox="1"/>
          <p:nvPr/>
        </p:nvSpPr>
        <p:spPr>
          <a:xfrm>
            <a:off x="1570512" y="3708304"/>
            <a:ext cx="1864064"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Browse</a:t>
            </a:r>
            <a:r>
              <a:rPr lang="zh-CN" altLang="en-US" b="1" spc="20" dirty="0">
                <a:solidFill>
                  <a:schemeClr val="bg1"/>
                </a:solidFill>
                <a:latin typeface="Segoe UI" panose="020B0502040204020203" pitchFamily="34" charset="0"/>
                <a:cs typeface="Segoe UI" panose="020B0502040204020203" pitchFamily="34" charset="0"/>
              </a:rPr>
              <a:t> </a:t>
            </a:r>
            <a:r>
              <a:rPr lang="en-US" altLang="zh-CN" b="1" spc="20" dirty="0">
                <a:solidFill>
                  <a:schemeClr val="bg1"/>
                </a:solidFill>
                <a:latin typeface="Segoe UI" panose="020B0502040204020203" pitchFamily="34" charset="0"/>
                <a:cs typeface="Segoe UI" panose="020B0502040204020203" pitchFamily="34" charset="0"/>
              </a:rPr>
              <a:t>News </a:t>
            </a:r>
            <a:endParaRPr lang="en-US" b="1" spc="20"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8550F39-000E-0544-A942-0E71939E6027}"/>
              </a:ext>
            </a:extLst>
          </p:cNvPr>
          <p:cNvSpPr txBox="1"/>
          <p:nvPr/>
        </p:nvSpPr>
        <p:spPr>
          <a:xfrm>
            <a:off x="1701455" y="4411483"/>
            <a:ext cx="1502229" cy="369332"/>
          </a:xfrm>
          <a:prstGeom prst="rect">
            <a:avLst/>
          </a:prstGeom>
          <a:noFill/>
        </p:spPr>
        <p:txBody>
          <a:bodyPr wrap="square" rtlCol="0">
            <a:spAutoFit/>
          </a:bodyPr>
          <a:lstStyle/>
          <a:p>
            <a:pPr algn="ctr"/>
            <a:r>
              <a:rPr lang="en-US" altLang="zh-CN" b="1" spc="20" dirty="0">
                <a:solidFill>
                  <a:srgbClr val="00FFFF"/>
                </a:solidFill>
                <a:latin typeface="Segoe UI" panose="020B0502040204020203" pitchFamily="34" charset="0"/>
                <a:cs typeface="Segoe UI" panose="020B0502040204020203" pitchFamily="34" charset="0"/>
              </a:rPr>
              <a:t>All interests</a:t>
            </a:r>
            <a:endParaRPr lang="en-US" b="1" spc="20" dirty="0">
              <a:solidFill>
                <a:srgbClr val="00FFFF"/>
              </a:solidFill>
              <a:latin typeface="Segoe UI" panose="020B0502040204020203" pitchFamily="34" charset="0"/>
              <a:cs typeface="Segoe UI" panose="020B0502040204020203" pitchFamily="34" charset="0"/>
            </a:endParaRPr>
          </a:p>
        </p:txBody>
      </p:sp>
      <p:sp>
        <p:nvSpPr>
          <p:cNvPr id="4" name="Rounded Rectangle 3">
            <a:extLst>
              <a:ext uri="{FF2B5EF4-FFF2-40B4-BE49-F238E27FC236}">
                <a16:creationId xmlns:a16="http://schemas.microsoft.com/office/drawing/2014/main" id="{D654B2B0-6F7E-EF43-855F-D024042E5BFE}"/>
              </a:ext>
            </a:extLst>
          </p:cNvPr>
          <p:cNvSpPr/>
          <p:nvPr/>
        </p:nvSpPr>
        <p:spPr>
          <a:xfrm>
            <a:off x="4465152" y="3126161"/>
            <a:ext cx="1647306" cy="51851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Follow</a:t>
            </a:r>
          </a:p>
        </p:txBody>
      </p:sp>
      <p:sp>
        <p:nvSpPr>
          <p:cNvPr id="14" name="TextBox 13">
            <a:extLst>
              <a:ext uri="{FF2B5EF4-FFF2-40B4-BE49-F238E27FC236}">
                <a16:creationId xmlns:a16="http://schemas.microsoft.com/office/drawing/2014/main" id="{76F4E8D0-ED4A-E643-9043-88567544A922}"/>
              </a:ext>
            </a:extLst>
          </p:cNvPr>
          <p:cNvSpPr txBox="1"/>
          <p:nvPr/>
        </p:nvSpPr>
        <p:spPr>
          <a:xfrm>
            <a:off x="7321592" y="3460007"/>
            <a:ext cx="3142210" cy="369332"/>
          </a:xfrm>
          <a:prstGeom prst="rect">
            <a:avLst/>
          </a:prstGeom>
          <a:noFill/>
        </p:spPr>
        <p:txBody>
          <a:bodyPr wrap="square" rtlCol="0">
            <a:spAutoFit/>
          </a:bodyPr>
          <a:lstStyle/>
          <a:p>
            <a:pPr algn="ctr"/>
            <a:r>
              <a:rPr lang="en-US" altLang="zh-CN" b="1" spc="20" dirty="0">
                <a:solidFill>
                  <a:schemeClr val="bg1"/>
                </a:solidFill>
                <a:latin typeface="Segoe UI" panose="020B0502040204020203" pitchFamily="34" charset="0"/>
                <a:cs typeface="Segoe UI" panose="020B0502040204020203" pitchFamily="34" charset="0"/>
              </a:rPr>
              <a:t>Comprehensive View Page</a:t>
            </a:r>
            <a:endParaRPr lang="en-US" b="1" spc="20" dirty="0">
              <a:solidFill>
                <a:schemeClr val="bg1"/>
              </a:solidFill>
              <a:latin typeface="Segoe UI" panose="020B0502040204020203" pitchFamily="34" charset="0"/>
              <a:cs typeface="Segoe UI" panose="020B0502040204020203" pitchFamily="34" charset="0"/>
            </a:endParaRPr>
          </a:p>
        </p:txBody>
      </p:sp>
      <p:pic>
        <p:nvPicPr>
          <p:cNvPr id="23" name="Picture 22" descr="A picture containing animal&#10;&#10;Description automatically generated">
            <a:extLst>
              <a:ext uri="{FF2B5EF4-FFF2-40B4-BE49-F238E27FC236}">
                <a16:creationId xmlns:a16="http://schemas.microsoft.com/office/drawing/2014/main" id="{763D58FE-ECE4-8B48-811F-1D58F3C75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505" y="4192846"/>
            <a:ext cx="228600" cy="317500"/>
          </a:xfrm>
          <a:prstGeom prst="rect">
            <a:avLst/>
          </a:prstGeom>
        </p:spPr>
      </p:pic>
      <p:sp>
        <p:nvSpPr>
          <p:cNvPr id="30" name="TextBox 29">
            <a:extLst>
              <a:ext uri="{FF2B5EF4-FFF2-40B4-BE49-F238E27FC236}">
                <a16:creationId xmlns:a16="http://schemas.microsoft.com/office/drawing/2014/main" id="{4182131C-5218-4544-8FE0-A4DCC66126A2}"/>
              </a:ext>
            </a:extLst>
          </p:cNvPr>
          <p:cNvSpPr txBox="1"/>
          <p:nvPr/>
        </p:nvSpPr>
        <p:spPr>
          <a:xfrm>
            <a:off x="1588367" y="1979298"/>
            <a:ext cx="18462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See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1600" b="1" cap="all" spc="20" dirty="0">
                <a:solidFill>
                  <a:prstClr val="white"/>
                </a:solidFill>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435B6949-D5AE-A743-B373-2B852CA07BA6}"/>
              </a:ext>
            </a:extLst>
          </p:cNvPr>
          <p:cNvSpPr txBox="1"/>
          <p:nvPr/>
        </p:nvSpPr>
        <p:spPr>
          <a:xfrm>
            <a:off x="4192858" y="1979298"/>
            <a:ext cx="2156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the</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topic</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ACBADE99-8D1F-B34F-8FD8-7249EF9B4F9C}"/>
              </a:ext>
            </a:extLst>
          </p:cNvPr>
          <p:cNvSpPr txBox="1"/>
          <p:nvPr/>
        </p:nvSpPr>
        <p:spPr>
          <a:xfrm>
            <a:off x="7355644" y="1979298"/>
            <a:ext cx="31422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Read</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current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content</a:t>
            </a:r>
            <a:r>
              <a:rPr kumimoji="0" lang="zh-CN" altLang="en-US"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890F78A4-134D-584C-8898-29E810825337}"/>
              </a:ext>
            </a:extLst>
          </p:cNvPr>
          <p:cNvSpPr txBox="1"/>
          <p:nvPr/>
        </p:nvSpPr>
        <p:spPr>
          <a:xfrm>
            <a:off x="6152303" y="1575306"/>
            <a:ext cx="1502229" cy="369332"/>
          </a:xfrm>
          <a:prstGeom prst="rect">
            <a:avLst/>
          </a:prstGeom>
          <a:noFill/>
        </p:spPr>
        <p:txBody>
          <a:bodyPr wrap="square" rtlCol="0">
            <a:spAutoFit/>
          </a:bodyPr>
          <a:lstStyle/>
          <a:p>
            <a:pPr algn="ctr"/>
            <a:r>
              <a:rPr lang="en-US" altLang="zh-CN" b="1" spc="20" dirty="0">
                <a:solidFill>
                  <a:srgbClr val="00FFFF"/>
                </a:solidFill>
                <a:latin typeface="Segoe UI" panose="020B0502040204020203" pitchFamily="34" charset="0"/>
                <a:cs typeface="Segoe UI" panose="020B0502040204020203" pitchFamily="34" charset="0"/>
              </a:rPr>
              <a:t>Entry</a:t>
            </a:r>
            <a:r>
              <a:rPr lang="zh-CN" altLang="en-US" b="1" spc="20" dirty="0">
                <a:solidFill>
                  <a:srgbClr val="00FFFF"/>
                </a:solidFill>
                <a:latin typeface="Segoe UI" panose="020B0502040204020203" pitchFamily="34" charset="0"/>
                <a:cs typeface="Segoe UI" panose="020B0502040204020203" pitchFamily="34" charset="0"/>
              </a:rPr>
              <a:t> </a:t>
            </a:r>
            <a:r>
              <a:rPr lang="en-US" altLang="zh-CN" b="1" spc="20" dirty="0">
                <a:solidFill>
                  <a:srgbClr val="00FFFF"/>
                </a:solidFill>
                <a:latin typeface="Segoe UI" panose="020B0502040204020203" pitchFamily="34" charset="0"/>
                <a:cs typeface="Segoe UI" panose="020B0502040204020203" pitchFamily="34" charset="0"/>
              </a:rPr>
              <a:t>Point</a:t>
            </a:r>
            <a:endParaRPr lang="en-US" b="1" spc="20" dirty="0">
              <a:solidFill>
                <a:srgbClr val="00FFFF"/>
              </a:solidFill>
              <a:latin typeface="Segoe UI" panose="020B0502040204020203" pitchFamily="34" charset="0"/>
              <a:cs typeface="Segoe UI" panose="020B0502040204020203" pitchFamily="34" charset="0"/>
            </a:endParaRPr>
          </a:p>
        </p:txBody>
      </p:sp>
      <p:cxnSp>
        <p:nvCxnSpPr>
          <p:cNvPr id="44" name="Straight Arrow Connector 43">
            <a:extLst>
              <a:ext uri="{FF2B5EF4-FFF2-40B4-BE49-F238E27FC236}">
                <a16:creationId xmlns:a16="http://schemas.microsoft.com/office/drawing/2014/main" id="{F1C4769C-3E25-D246-AA88-B3C0D9253847}"/>
              </a:ext>
            </a:extLst>
          </p:cNvPr>
          <p:cNvCxnSpPr>
            <a:cxnSpLocks/>
          </p:cNvCxnSpPr>
          <p:nvPr/>
        </p:nvCxnSpPr>
        <p:spPr>
          <a:xfrm>
            <a:off x="6382542" y="2148575"/>
            <a:ext cx="1006555"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6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BING</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NEW</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SPOTLIGHT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1599231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1693045"/>
            <a:ext cx="6119875" cy="4401205"/>
          </a:xfrm>
          <a:prstGeom prst="rect">
            <a:avLst/>
          </a:prstGeom>
        </p:spPr>
        <p:txBody>
          <a:bodyPr wrap="square">
            <a:spAutoFit/>
          </a:bodyPr>
          <a:lstStyle/>
          <a:p>
            <a:pPr marR="0" lvl="0" defTabSz="914400" rtl="0" eaLnBrk="1" fontAlgn="auto" latinLnBrk="0" hangingPunct="1">
              <a:lnSpc>
                <a:spcPct val="100000"/>
              </a:lnSpc>
              <a:spcBef>
                <a:spcPts val="0"/>
              </a:spcBef>
              <a:spcAft>
                <a:spcPts val="0"/>
              </a:spcAft>
              <a:buClrTx/>
              <a:buSzTx/>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Current</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design</a:t>
            </a:r>
            <a:r>
              <a:rPr kumimoji="0" lang="zh-CN" altLang="en-US"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card</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R="0" lvl="0" defTabSz="914400" rtl="0" eaLnBrk="1" fontAlgn="auto" latinLnBrk="0" hangingPunct="1">
              <a:lnSpc>
                <a:spcPct val="100000"/>
              </a:lnSpc>
              <a:spcBef>
                <a:spcPts val="0"/>
              </a:spcBef>
              <a:spcAft>
                <a:spcPts val="0"/>
              </a:spcAft>
              <a:buClrTx/>
              <a:buSzTx/>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User</a:t>
            </a:r>
            <a:r>
              <a:rPr lang="zh-CN" altLang="en-US"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b="1" dirty="0">
                <a:solidFill>
                  <a:prstClr val="white"/>
                </a:solidFill>
                <a:latin typeface="Segoe" panose="020B0502040504020203" pitchFamily="34" charset="0"/>
                <a:ea typeface="DengXian" panose="02010600030101010101" pitchFamily="2" charset="-122"/>
                <a:cs typeface="Segoe UI Light" panose="020B0502040204020203" pitchFamily="34" charset="0"/>
              </a:rPr>
              <a:t>feedback</a:t>
            </a:r>
          </a:p>
          <a:p>
            <a:pPr marL="457200" indent="-457200">
              <a:buFont typeface="Arial" panose="020B0604020202020204" pitchFamily="34" charset="0"/>
              <a:buChar char="•"/>
            </a:pPr>
            <a:r>
              <a:rPr 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 topic follow button doesn’t make sense to users.(mobile user study 2019)</a:t>
            </a:r>
          </a:p>
          <a:p>
            <a:pPr marR="0" lvl="0" defTabSz="914400" rtl="0" eaLnBrk="1" fontAlgn="auto" latinLnBrk="0" hangingPunct="1">
              <a:lnSpc>
                <a:spcPct val="100000"/>
              </a:lnSpc>
              <a:spcBef>
                <a:spcPts val="0"/>
              </a:spcBef>
              <a:spcAft>
                <a:spcPts val="0"/>
              </a:spcAft>
              <a:buClrTx/>
              <a:buSzTx/>
              <a:tabLst/>
              <a:defRPr/>
            </a:pPr>
            <a:endPar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“I</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don’t</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know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I’m</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panose="020B0502040504020203" pitchFamily="34" charset="0"/>
                <a:ea typeface="DengXian" panose="02010600030101010101" pitchFamily="2" charset="-122"/>
                <a:cs typeface="Segoe UI Light" panose="020B0502040204020203" pitchFamily="34" charset="0"/>
              </a:rPr>
              <a:t>gonna</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what.”</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975611"/>
            <a:ext cx="4331262"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POINT-</a:t>
            </a:r>
            <a:r>
              <a:rPr lang="en-US" altLang="zh-CN" b="1" dirty="0">
                <a:solidFill>
                  <a:srgbClr val="00FFFF"/>
                </a:solidFill>
                <a:latin typeface="Segoe" panose="020B0502040504020203" pitchFamily="34" charset="0"/>
                <a:cs typeface="Segoe UI" panose="020B0502040204020203" pitchFamily="34" charset="0"/>
              </a:rPr>
              <a:t>SEARCH</a:t>
            </a:r>
            <a:r>
              <a:rPr lang="zh-CN" altLang="en-US" b="1" dirty="0">
                <a:solidFill>
                  <a:srgbClr val="00FFFF"/>
                </a:solidFill>
                <a:latin typeface="Segoe" panose="020B0502040504020203" pitchFamily="34" charset="0"/>
                <a:cs typeface="Segoe UI" panose="020B0502040204020203" pitchFamily="34" charset="0"/>
              </a:rPr>
              <a:t> </a:t>
            </a:r>
            <a:r>
              <a:rPr lang="en-US" altLang="zh-CN" b="1" dirty="0">
                <a:solidFill>
                  <a:srgbClr val="00FFFF"/>
                </a:solidFill>
                <a:latin typeface="Segoe" panose="020B0502040504020203" pitchFamily="34" charset="0"/>
                <a:cs typeface="Segoe UI" panose="020B0502040204020203" pitchFamily="34" charset="0"/>
              </a:rPr>
              <a:t>RESULT</a:t>
            </a:r>
            <a:endPar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D7FF4F77-FC19-5646-B828-B82EC533C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704" y="2287405"/>
            <a:ext cx="4304035" cy="1947636"/>
          </a:xfrm>
          <a:prstGeom prst="rect">
            <a:avLst/>
          </a:prstGeom>
        </p:spPr>
      </p:pic>
      <p:sp>
        <p:nvSpPr>
          <p:cNvPr id="14" name="Rectangle 13">
            <a:extLst>
              <a:ext uri="{FF2B5EF4-FFF2-40B4-BE49-F238E27FC236}">
                <a16:creationId xmlns:a16="http://schemas.microsoft.com/office/drawing/2014/main" id="{613D691C-14C9-0D4D-BF95-2E3D01898C32}"/>
              </a:ext>
            </a:extLst>
          </p:cNvPr>
          <p:cNvSpPr/>
          <p:nvPr/>
        </p:nvSpPr>
        <p:spPr>
          <a:xfrm>
            <a:off x="7113856" y="3552869"/>
            <a:ext cx="4702628" cy="870857"/>
          </a:xfrm>
          <a:prstGeom prst="rect">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048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660638" y="547267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Search</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631422"/>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Reuters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7110430" y="5472674"/>
            <a:ext cx="28476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Entry</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point</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and</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feed</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21" name="Picture 20" descr="A screenshot of a cell phone&#10;&#10;Description automatically generated">
            <a:extLst>
              <a:ext uri="{FF2B5EF4-FFF2-40B4-BE49-F238E27FC236}">
                <a16:creationId xmlns:a16="http://schemas.microsoft.com/office/drawing/2014/main" id="{ECEC021E-BC33-9B44-ACAA-EB98947AD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638" y="1341320"/>
            <a:ext cx="2160000" cy="3834000"/>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A09F64A3-9E4D-8A47-8854-C360A5CD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359" y="1341321"/>
            <a:ext cx="2160000" cy="3833999"/>
          </a:xfrm>
          <a:prstGeom prst="rect">
            <a:avLst/>
          </a:prstGeom>
        </p:spPr>
      </p:pic>
      <p:pic>
        <p:nvPicPr>
          <p:cNvPr id="23" name="Picture 22" descr="A screenshot of a social media post&#10;&#10;Description automatically generated">
            <a:extLst>
              <a:ext uri="{FF2B5EF4-FFF2-40B4-BE49-F238E27FC236}">
                <a16:creationId xmlns:a16="http://schemas.microsoft.com/office/drawing/2014/main" id="{D7EC1D22-7E3A-4345-9096-415A1DB20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860" y="1341320"/>
            <a:ext cx="2160000" cy="3834000"/>
          </a:xfrm>
          <a:prstGeom prst="rect">
            <a:avLst/>
          </a:prstGeom>
        </p:spPr>
      </p:pic>
      <p:sp>
        <p:nvSpPr>
          <p:cNvPr id="8" name="Rectangle 7">
            <a:extLst>
              <a:ext uri="{FF2B5EF4-FFF2-40B4-BE49-F238E27FC236}">
                <a16:creationId xmlns:a16="http://schemas.microsoft.com/office/drawing/2014/main" id="{518ECD25-647C-1647-879F-D4CDB3B7EA11}"/>
              </a:ext>
            </a:extLst>
          </p:cNvPr>
          <p:cNvSpPr/>
          <p:nvPr/>
        </p:nvSpPr>
        <p:spPr>
          <a:xfrm>
            <a:off x="4820638" y="5454725"/>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Follow</a:t>
            </a:r>
          </a:p>
        </p:txBody>
      </p:sp>
    </p:spTree>
    <p:extLst>
      <p:ext uri="{BB962C8B-B14F-4D97-AF65-F5344CB8AC3E}">
        <p14:creationId xmlns:p14="http://schemas.microsoft.com/office/powerpoint/2010/main" val="3738543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2287405"/>
            <a:ext cx="611987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Proposal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Change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err="1">
                <a:solidFill>
                  <a:prstClr val="white"/>
                </a:solidFill>
                <a:latin typeface="Segoe" panose="020B0502040504020203" pitchFamily="34" charset="0"/>
                <a:ea typeface="DengXian" panose="02010600030101010101" pitchFamily="2" charset="-122"/>
                <a:cs typeface="Segoe UI Light" panose="020B0502040204020203" pitchFamily="34" charset="0"/>
              </a:rPr>
              <a:t>ux</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writing</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+topic</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Make</a:t>
            </a:r>
            <a:r>
              <a:rPr kumimoji="0" lang="zh-CN" altLang="en-US"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follow</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button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into</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main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section,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mix</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with</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name,</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description</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panose="020B0502040504020203" pitchFamily="34" charset="0"/>
                <a:ea typeface="DengXian" panose="02010600030101010101" pitchFamily="2" charset="-122"/>
                <a:cs typeface="Segoe UI Light" panose="020B0502040204020203" pitchFamily="34" charset="0"/>
              </a:rPr>
              <a:t>picture</a:t>
            </a:r>
            <a:endParaRPr kumimoji="0" lang="en-US" altLang="zh-CN" sz="2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569971"/>
            <a:ext cx="4331262"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POINT</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SEARCH</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RESULT</a:t>
            </a:r>
          </a:p>
        </p:txBody>
      </p:sp>
      <p:pic>
        <p:nvPicPr>
          <p:cNvPr id="9" name="Picture 8" descr="A screenshot of a cell phone&#10;&#10;Description automatically generated">
            <a:extLst>
              <a:ext uri="{FF2B5EF4-FFF2-40B4-BE49-F238E27FC236}">
                <a16:creationId xmlns:a16="http://schemas.microsoft.com/office/drawing/2014/main" id="{0D16F6D0-B3BB-E24B-8F98-94D27EC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910" y="1569971"/>
            <a:ext cx="4381500" cy="15875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3229586-B993-F54A-85B5-B009AE01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910" y="3646744"/>
            <a:ext cx="4381500" cy="1587500"/>
          </a:xfrm>
          <a:prstGeom prst="rect">
            <a:avLst/>
          </a:prstGeom>
        </p:spPr>
      </p:pic>
    </p:spTree>
    <p:extLst>
      <p:ext uri="{BB962C8B-B14F-4D97-AF65-F5344CB8AC3E}">
        <p14:creationId xmlns:p14="http://schemas.microsoft.com/office/powerpoint/2010/main" val="377431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6781488" cy="1077218"/>
          </a:xfrm>
          <a:prstGeom prst="rect">
            <a:avLst/>
          </a:prstGeom>
        </p:spPr>
        <p:txBody>
          <a:bodyPr wrap="square">
            <a:spAutoFit/>
          </a:bodyPr>
          <a:lstStyle/>
          <a:p>
            <a:pPr>
              <a:defRPr/>
            </a:pPr>
            <a:r>
              <a:rPr lang="en-US" altLang="zh-CN" sz="3200" dirty="0">
                <a:solidFill>
                  <a:prstClr val="white"/>
                </a:solidFill>
                <a:latin typeface="Segoe UI Light" panose="020B0502040204020203" pitchFamily="34" charset="0"/>
                <a:cs typeface="Segoe UI Light" panose="020B0502040204020203" pitchFamily="34" charset="0"/>
              </a:rPr>
              <a:t>Long</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reading</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list</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with</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same</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pattern</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would</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make</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users</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feel</a:t>
            </a:r>
            <a:r>
              <a:rPr lang="zh-CN" altLang="en-US" sz="3200" dirty="0">
                <a:solidFill>
                  <a:prstClr val="white"/>
                </a:solidFill>
                <a:latin typeface="Segoe UI Light" panose="020B0502040204020203" pitchFamily="34" charset="0"/>
                <a:cs typeface="Segoe UI Light" panose="020B0502040204020203" pitchFamily="34" charset="0"/>
              </a:rPr>
              <a:t> </a:t>
            </a:r>
            <a:r>
              <a:rPr lang="en-US" altLang="zh-CN" sz="3200" dirty="0">
                <a:solidFill>
                  <a:prstClr val="white"/>
                </a:solidFill>
                <a:latin typeface="Segoe UI Light" panose="020B0502040204020203" pitchFamily="34" charset="0"/>
                <a:cs typeface="Segoe UI Light" panose="020B0502040204020203" pitchFamily="34" charset="0"/>
              </a:rPr>
              <a:t>boring</a:t>
            </a:r>
            <a:r>
              <a:rPr lang="zh-CN" altLang="en-US" sz="3200" dirty="0">
                <a:solidFill>
                  <a:prstClr val="white"/>
                </a:solidFill>
                <a:latin typeface="Segoe UI Light" panose="020B0502040204020203" pitchFamily="34" charset="0"/>
                <a:cs typeface="Segoe UI Light" panose="020B0502040204020203" pitchFamily="34" charset="0"/>
              </a:rPr>
              <a:t> </a:t>
            </a:r>
            <a:endParaRPr lang="en-US" altLang="zh-CN" sz="3200" dirty="0">
              <a:solidFill>
                <a:prstClr val="white"/>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5589992"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cs typeface="Segoe UI" panose="020B0502040204020203" pitchFamily="34" charset="0"/>
              </a:rPr>
              <a:t>PAIN</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POINT</a:t>
            </a:r>
            <a:r>
              <a:rPr lang="zh-CN" altLang="en-US" b="1" cap="all" spc="20" dirty="0">
                <a:solidFill>
                  <a:srgbClr val="00FFFF"/>
                </a:solidFill>
                <a:latin typeface="Segoe UI" panose="020B0502040204020203" pitchFamily="34" charset="0"/>
                <a:cs typeface="Segoe UI" panose="020B0502040204020203" pitchFamily="34" charset="0"/>
              </a:rPr>
              <a:t> </a:t>
            </a:r>
            <a:r>
              <a:rPr lang="en-US" altLang="zh-CN" b="1" cap="all" spc="20" dirty="0">
                <a:solidFill>
                  <a:srgbClr val="00FFFF"/>
                </a:solidFill>
                <a:latin typeface="Segoe UI" panose="020B0502040204020203" pitchFamily="34" charset="0"/>
                <a:cs typeface="Segoe UI" panose="020B0502040204020203" pitchFamily="34" charset="0"/>
              </a:rPr>
              <a:t>1</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FOCUS</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16703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312140" y="5487914"/>
            <a:ext cx="284858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Google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News</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Favorite</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Tab</a:t>
            </a:r>
            <a:endPar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Reuters</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My</a:t>
            </a:r>
            <a:r>
              <a:rPr lang="zh-CN" altLang="en-US"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feed</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15" name="Picture 14" descr="A screenshot of a cell phone&#10;&#10;Description automatically generated">
            <a:extLst>
              <a:ext uri="{FF2B5EF4-FFF2-40B4-BE49-F238E27FC236}">
                <a16:creationId xmlns:a16="http://schemas.microsoft.com/office/drawing/2014/main" id="{059EFAF4-2180-8540-80BA-E99343E09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432" y="1394847"/>
            <a:ext cx="2160000" cy="3834000"/>
          </a:xfrm>
          <a:prstGeom prst="rect">
            <a:avLst/>
          </a:prstGeom>
        </p:spPr>
      </p:pic>
    </p:spTree>
    <p:extLst>
      <p:ext uri="{BB962C8B-B14F-4D97-AF65-F5344CB8AC3E}">
        <p14:creationId xmlns:p14="http://schemas.microsoft.com/office/powerpoint/2010/main" val="2782713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749768" y="5821019"/>
            <a:ext cx="266637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Single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eparate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Pop</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ENTRY</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POINT-BROWSE</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NEWS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6454598" y="5821019"/>
            <a:ext cx="2160000" cy="707886"/>
          </a:xfrm>
          <a:prstGeom prst="rect">
            <a:avLst/>
          </a:prstGeom>
        </p:spPr>
        <p:txBody>
          <a:bodyPr wrap="square">
            <a:spAutoFit/>
          </a:bodyPr>
          <a:lstStyle/>
          <a:p>
            <a:pPr lvl="0" algn="ctr">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Group</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Mix</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p:txBody>
      </p:sp>
      <p:sp>
        <p:nvSpPr>
          <p:cNvPr id="18" name="Rectangle 17">
            <a:extLst>
              <a:ext uri="{FF2B5EF4-FFF2-40B4-BE49-F238E27FC236}">
                <a16:creationId xmlns:a16="http://schemas.microsoft.com/office/drawing/2014/main" id="{47337AD7-FA75-C04E-870B-E5860DE17FB0}"/>
              </a:ext>
            </a:extLst>
          </p:cNvPr>
          <p:cNvSpPr/>
          <p:nvPr/>
        </p:nvSpPr>
        <p:spPr>
          <a:xfrm>
            <a:off x="3803612" y="5821019"/>
            <a:ext cx="2160000" cy="707886"/>
          </a:xfrm>
          <a:prstGeom prst="rect">
            <a:avLst/>
          </a:prstGeom>
        </p:spPr>
        <p:txBody>
          <a:bodyPr wrap="square">
            <a:spAutoFit/>
          </a:bodyPr>
          <a:lstStyle/>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Single</a:t>
            </a:r>
            <a:r>
              <a:rPr lang="zh-CN" altLang="en-US" sz="2000" dirty="0">
                <a:solidFill>
                  <a:prstClr val="white"/>
                </a:solidFill>
                <a:latin typeface="Segoe UI Light" panose="020B0502040204020203" pitchFamily="34" charset="0"/>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a:p>
            <a:pPr lvl="0" algn="ctr">
              <a:defRPr/>
            </a:pPr>
            <a:r>
              <a:rPr lang="en-US" altLang="zh-CN" sz="2000" dirty="0">
                <a:solidFill>
                  <a:prstClr val="white"/>
                </a:solidFill>
                <a:latin typeface="Segoe UI Light" panose="020B0502040204020203" pitchFamily="34" charset="0"/>
                <a:cs typeface="Segoe UI Light" panose="020B0502040204020203" pitchFamily="34" charset="0"/>
              </a:rPr>
              <a:t>Separate</a:t>
            </a:r>
            <a:r>
              <a:rPr lang="zh-CN" altLang="en-US" sz="2000" dirty="0">
                <a:solidFill>
                  <a:prstClr val="white"/>
                </a:solidFill>
                <a:latin typeface="Segoe UI Light" panose="020B0502040204020203" pitchFamily="34" charset="0"/>
                <a:cs typeface="Segoe UI Light" panose="020B0502040204020203" pitchFamily="34" charset="0"/>
              </a:rPr>
              <a:t> </a:t>
            </a:r>
            <a:r>
              <a:rPr lang="en-US" altLang="zh-CN" sz="2000" dirty="0">
                <a:solidFill>
                  <a:prstClr val="white"/>
                </a:solidFill>
                <a:latin typeface="Segoe UI Light" panose="020B0502040204020203" pitchFamily="34" charset="0"/>
                <a:cs typeface="Segoe UI Light" panose="020B0502040204020203" pitchFamily="34" charset="0"/>
              </a:rPr>
              <a:t>In</a:t>
            </a:r>
            <a:r>
              <a:rPr lang="zh-CN" altLang="en-US" sz="2000" dirty="0">
                <a:solidFill>
                  <a:prstClr val="white"/>
                </a:solidFill>
                <a:latin typeface="Segoe UI Light" panose="020B0502040204020203" pitchFamily="34" charset="0"/>
                <a:cs typeface="Segoe UI Light" panose="020B0502040204020203" pitchFamily="34" charset="0"/>
              </a:rPr>
              <a:t> </a:t>
            </a:r>
            <a:r>
              <a:rPr lang="en-US" altLang="zh-CN" sz="2000" dirty="0">
                <a:solidFill>
                  <a:prstClr val="white"/>
                </a:solidFill>
                <a:latin typeface="Segoe UI Light" panose="020B0502040204020203" pitchFamily="34" charset="0"/>
                <a:cs typeface="Segoe UI Light" panose="020B0502040204020203" pitchFamily="34" charset="0"/>
              </a:rPr>
              <a:t>list</a:t>
            </a:r>
            <a:r>
              <a:rPr lang="zh-CN" altLang="en-US" sz="2000" dirty="0">
                <a:solidFill>
                  <a:prstClr val="white"/>
                </a:solidFill>
                <a:latin typeface="Segoe UI Light" panose="020B0502040204020203" pitchFamily="34" charset="0"/>
                <a:cs typeface="Segoe UI Light" panose="020B0502040204020203" pitchFamily="34" charset="0"/>
              </a:rPr>
              <a:t> </a:t>
            </a:r>
            <a:endParaRPr lang="en-US" altLang="zh-CN" sz="2000" dirty="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494ED8B-C800-514B-86FF-08E71D943CF7}"/>
              </a:ext>
            </a:extLst>
          </p:cNvPr>
          <p:cNvSpPr/>
          <p:nvPr/>
        </p:nvSpPr>
        <p:spPr>
          <a:xfrm>
            <a:off x="9002070"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Group</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Seper</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ate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age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12" name="Picture 11">
            <a:extLst>
              <a:ext uri="{FF2B5EF4-FFF2-40B4-BE49-F238E27FC236}">
                <a16:creationId xmlns:a16="http://schemas.microsoft.com/office/drawing/2014/main" id="{BEB0AB40-9D1B-764E-B856-02C8B9F8B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4598" y="1055193"/>
            <a:ext cx="2160000" cy="468962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6119F72-FEEA-EE4A-A8EE-F7E65F618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54" y="1055193"/>
            <a:ext cx="2160000" cy="468962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DB98442-8F5A-794F-B49E-A7F86CD1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047" y="1055193"/>
            <a:ext cx="2160000" cy="468962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078403C-157B-1642-B3DF-61AE53D19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2070" y="1007987"/>
            <a:ext cx="2160000" cy="4689626"/>
          </a:xfrm>
          <a:prstGeom prst="rect">
            <a:avLst/>
          </a:prstGeom>
        </p:spPr>
      </p:pic>
    </p:spTree>
    <p:extLst>
      <p:ext uri="{BB962C8B-B14F-4D97-AF65-F5344CB8AC3E}">
        <p14:creationId xmlns:p14="http://schemas.microsoft.com/office/powerpoint/2010/main" val="384016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310854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Requirement</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Interest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Name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Follow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Unfollow</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Entry</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H</a:t>
            </a:r>
            <a:r>
              <a:rPr lang="en-US" altLang="zh-CN" sz="28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ot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Spot</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(Thumbnail)</a:t>
            </a:r>
            <a:r>
              <a:rPr lang="en-US" altLang="zh-CN" sz="2800" dirty="0">
                <a:solidFill>
                  <a:prstClr val="white"/>
                </a:solidFill>
                <a:latin typeface="Segoe UI Light" panose="020B0502040204020203" pitchFamily="34" charset="0"/>
                <a:cs typeface="Segoe UI Light" panose="020B0502040204020203" pitchFamily="34" charset="0"/>
              </a:rPr>
              <a:t> </a:t>
            </a: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cs typeface="Segoe UI Light" panose="020B0502040204020203" pitchFamily="34" charset="0"/>
              </a:rPr>
              <a:t>(Summary)</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C</a:t>
            </a:r>
            <a:r>
              <a:rPr kumimoji="0" lang="en-US" altLang="zh-CN" sz="1800" b="0" i="0" u="none" strike="noStrike" kern="1200" cap="none" spc="0" normalizeH="0" baseline="0" noProof="0" dirty="0" err="1">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ard</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0" name="Picture 9" descr="A picture containing screenshot&#10;&#10;Description automatically generated">
            <a:extLst>
              <a:ext uri="{FF2B5EF4-FFF2-40B4-BE49-F238E27FC236}">
                <a16:creationId xmlns:a16="http://schemas.microsoft.com/office/drawing/2014/main" id="{1C663970-3101-F744-8693-824A6C7ED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2508250"/>
            <a:ext cx="2159000" cy="1841500"/>
          </a:xfrm>
          <a:prstGeom prst="rect">
            <a:avLst/>
          </a:prstGeom>
        </p:spPr>
      </p:pic>
    </p:spTree>
    <p:extLst>
      <p:ext uri="{BB962C8B-B14F-4D97-AF65-F5344CB8AC3E}">
        <p14:creationId xmlns:p14="http://schemas.microsoft.com/office/powerpoint/2010/main" val="4028330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749768" y="5821019"/>
            <a:ext cx="266637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Carousel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View</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all</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category</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947170"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All</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List-Recommend</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Mode</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22B056BC-EF09-0C48-AFD1-4486D2D2A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326" y="886467"/>
            <a:ext cx="2160000" cy="4689626"/>
          </a:xfrm>
          <a:prstGeom prst="rect">
            <a:avLst/>
          </a:prstGeom>
        </p:spPr>
      </p:pic>
      <p:pic>
        <p:nvPicPr>
          <p:cNvPr id="7" name="Picture 6">
            <a:extLst>
              <a:ext uri="{FF2B5EF4-FFF2-40B4-BE49-F238E27FC236}">
                <a16:creationId xmlns:a16="http://schemas.microsoft.com/office/drawing/2014/main" id="{12267EF3-8E63-884A-BDD8-A3D36E26FA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2954" y="914416"/>
            <a:ext cx="2160000" cy="468962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E46BFB5-D7DE-2E43-B57E-72D93E6E4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98" y="914415"/>
            <a:ext cx="2160000" cy="4689626"/>
          </a:xfrm>
          <a:prstGeom prst="rect">
            <a:avLst/>
          </a:prstGeom>
        </p:spPr>
      </p:pic>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Smoothly</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scrolling</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Column</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Efficient</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9" name="Rectangle 18">
            <a:extLst>
              <a:ext uri="{FF2B5EF4-FFF2-40B4-BE49-F238E27FC236}">
                <a16:creationId xmlns:a16="http://schemas.microsoft.com/office/drawing/2014/main" id="{2494ED8B-C800-514B-86FF-08E71D943CF7}"/>
              </a:ext>
            </a:extLst>
          </p:cNvPr>
          <p:cNvSpPr/>
          <p:nvPr/>
        </p:nvSpPr>
        <p:spPr>
          <a:xfrm>
            <a:off x="9002070" y="5821019"/>
            <a:ext cx="2160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Cards</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Collection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Immersive</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0876301F-A9F5-BF41-B471-75E71DB0B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2070" y="914415"/>
            <a:ext cx="2160000" cy="4689626"/>
          </a:xfrm>
          <a:prstGeom prst="rect">
            <a:avLst/>
          </a:prstGeom>
        </p:spPr>
      </p:pic>
    </p:spTree>
    <p:extLst>
      <p:ext uri="{BB962C8B-B14F-4D97-AF65-F5344CB8AC3E}">
        <p14:creationId xmlns:p14="http://schemas.microsoft.com/office/powerpoint/2010/main" val="2691224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All</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Explore</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Mode</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Top</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earch</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ar</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91803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Bottom</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a:t>
            </a:r>
            <a:r>
              <a:rPr kumimoji="0" lang="en-US" altLang="zh-CN" sz="2000" b="0" i="0" u="none" strike="noStrike" kern="1200" cap="none" spc="0" normalizeH="0" baseline="0" noProof="0" dirty="0" err="1">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earch</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Bar</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949FB99-0577-D84B-A8BE-E867CED91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140" y="637445"/>
            <a:ext cx="2374900" cy="5156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F119E90-F4E6-9342-8BC9-F727E4778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050" y="637445"/>
            <a:ext cx="2374900" cy="5156200"/>
          </a:xfrm>
          <a:prstGeom prst="rect">
            <a:avLst/>
          </a:prstGeom>
        </p:spPr>
      </p:pic>
    </p:spTree>
    <p:extLst>
      <p:ext uri="{BB962C8B-B14F-4D97-AF65-F5344CB8AC3E}">
        <p14:creationId xmlns:p14="http://schemas.microsoft.com/office/powerpoint/2010/main" val="33525393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5367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1.</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ENTRY</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COMPREHENSIVE</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VIEW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PAGE</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6454598"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p>
        </p:txBody>
      </p:sp>
      <p:sp>
        <p:nvSpPr>
          <p:cNvPr id="18" name="Rectangle 17">
            <a:extLst>
              <a:ext uri="{FF2B5EF4-FFF2-40B4-BE49-F238E27FC236}">
                <a16:creationId xmlns:a16="http://schemas.microsoft.com/office/drawing/2014/main" id="{47337AD7-FA75-C04E-870B-E5860DE17FB0}"/>
              </a:ext>
            </a:extLst>
          </p:cNvPr>
          <p:cNvSpPr/>
          <p:nvPr/>
        </p:nvSpPr>
        <p:spPr>
          <a:xfrm>
            <a:off x="3803612"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Icon</a:t>
            </a:r>
          </a:p>
        </p:txBody>
      </p:sp>
      <p:pic>
        <p:nvPicPr>
          <p:cNvPr id="6" name="Picture 5" descr="A screenshot of a cell phone&#10;&#10;Description automatically generated">
            <a:extLst>
              <a:ext uri="{FF2B5EF4-FFF2-40B4-BE49-F238E27FC236}">
                <a16:creationId xmlns:a16="http://schemas.microsoft.com/office/drawing/2014/main" id="{A2D3BDC3-0482-4649-9E3C-7D6AF892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612" y="850900"/>
            <a:ext cx="2160000" cy="468962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FEAEDE-54E7-4A4A-AAA2-4746B2E6F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946" y="850900"/>
            <a:ext cx="2160000" cy="4689626"/>
          </a:xfrm>
          <a:prstGeom prst="rect">
            <a:avLst/>
          </a:prstGeom>
        </p:spPr>
      </p:pic>
    </p:spTree>
    <p:extLst>
      <p:ext uri="{BB962C8B-B14F-4D97-AF65-F5344CB8AC3E}">
        <p14:creationId xmlns:p14="http://schemas.microsoft.com/office/powerpoint/2010/main" val="2113895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29" y="2287405"/>
            <a:ext cx="611987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Comprehensive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Pages</a:t>
            </a: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569971"/>
            <a:ext cx="4331262"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READ</a:t>
            </a:r>
          </a:p>
        </p:txBody>
      </p:sp>
    </p:spTree>
    <p:extLst>
      <p:ext uri="{BB962C8B-B14F-4D97-AF65-F5344CB8AC3E}">
        <p14:creationId xmlns:p14="http://schemas.microsoft.com/office/powerpoint/2010/main" val="763515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36C2-9731-8640-880A-F989F90EEB06}"/>
              </a:ext>
            </a:extLst>
          </p:cNvPr>
          <p:cNvSpPr txBox="1"/>
          <p:nvPr/>
        </p:nvSpPr>
        <p:spPr>
          <a:xfrm>
            <a:off x="4543402" y="445695"/>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User flow</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rPr>
              <a:t>2</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
        <p:nvSpPr>
          <p:cNvPr id="16" name="TextBox 15">
            <a:extLst>
              <a:ext uri="{FF2B5EF4-FFF2-40B4-BE49-F238E27FC236}">
                <a16:creationId xmlns:a16="http://schemas.microsoft.com/office/drawing/2014/main" id="{99879B1A-0240-614F-AF8C-C9DC9AEA23DF}"/>
              </a:ext>
            </a:extLst>
          </p:cNvPr>
          <p:cNvSpPr txBox="1"/>
          <p:nvPr/>
        </p:nvSpPr>
        <p:spPr>
          <a:xfrm>
            <a:off x="1902124" y="2935899"/>
            <a:ext cx="22545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My Interests</a:t>
            </a:r>
            <a:r>
              <a:rPr kumimoji="0" lang="zh-CN" altLang="en-US"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Page</a:t>
            </a:r>
            <a:endParaRPr kumimoji="0" lang="en-US" sz="1800" b="1" i="0" u="none" strike="noStrike" kern="1200" cap="none" spc="2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45370D99-627C-D54E-BAD0-0FE7EFEAE176}"/>
              </a:ext>
            </a:extLst>
          </p:cNvPr>
          <p:cNvSpPr txBox="1"/>
          <p:nvPr/>
        </p:nvSpPr>
        <p:spPr>
          <a:xfrm>
            <a:off x="2041753"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D0DB7820-BD50-B44E-956C-32FC2936743D}"/>
              </a:ext>
            </a:extLst>
          </p:cNvPr>
          <p:cNvSpPr txBox="1"/>
          <p:nvPr/>
        </p:nvSpPr>
        <p:spPr>
          <a:xfrm>
            <a:off x="5004261"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Follow</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A9F9E44-8586-514A-9298-293FFB0132C6}"/>
              </a:ext>
            </a:extLst>
          </p:cNvPr>
          <p:cNvSpPr txBox="1"/>
          <p:nvPr/>
        </p:nvSpPr>
        <p:spPr>
          <a:xfrm>
            <a:off x="7966769" y="1455190"/>
            <a:ext cx="15022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all" spc="2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Unfollow</a:t>
            </a:r>
            <a:endParaRPr kumimoji="0" lang="en-US" sz="1600" b="1" i="0" u="none" strike="noStrike" kern="1200" cap="all" spc="2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ounded Rectangle 10">
            <a:extLst>
              <a:ext uri="{FF2B5EF4-FFF2-40B4-BE49-F238E27FC236}">
                <a16:creationId xmlns:a16="http://schemas.microsoft.com/office/drawing/2014/main" id="{8AF15BE4-6B77-7748-BC1B-B5C21C8C640F}"/>
              </a:ext>
            </a:extLst>
          </p:cNvPr>
          <p:cNvSpPr/>
          <p:nvPr/>
        </p:nvSpPr>
        <p:spPr>
          <a:xfrm>
            <a:off x="5004261" y="2676643"/>
            <a:ext cx="1647306" cy="51851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Follow</a:t>
            </a:r>
          </a:p>
        </p:txBody>
      </p:sp>
      <p:pic>
        <p:nvPicPr>
          <p:cNvPr id="12" name="Picture 11" descr="A picture containing animal&#10;&#10;Description automatically generated">
            <a:extLst>
              <a:ext uri="{FF2B5EF4-FFF2-40B4-BE49-F238E27FC236}">
                <a16:creationId xmlns:a16="http://schemas.microsoft.com/office/drawing/2014/main" id="{A3994C94-C559-4D43-ABD2-F9C1216A6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614" y="3743328"/>
            <a:ext cx="228600" cy="317500"/>
          </a:xfrm>
          <a:prstGeom prst="rect">
            <a:avLst/>
          </a:prstGeom>
        </p:spPr>
      </p:pic>
      <p:sp>
        <p:nvSpPr>
          <p:cNvPr id="13" name="Rounded Rectangle 12">
            <a:extLst>
              <a:ext uri="{FF2B5EF4-FFF2-40B4-BE49-F238E27FC236}">
                <a16:creationId xmlns:a16="http://schemas.microsoft.com/office/drawing/2014/main" id="{BC9B829D-959C-9848-A02B-8F8243271102}"/>
              </a:ext>
            </a:extLst>
          </p:cNvPr>
          <p:cNvSpPr/>
          <p:nvPr/>
        </p:nvSpPr>
        <p:spPr>
          <a:xfrm>
            <a:off x="7927382" y="2676643"/>
            <a:ext cx="1647306" cy="518512"/>
          </a:xfrm>
          <a:prstGeom prst="round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Follow</a:t>
            </a:r>
          </a:p>
        </p:txBody>
      </p:sp>
      <p:pic>
        <p:nvPicPr>
          <p:cNvPr id="4" name="Picture 3" descr="A close up of a logo&#10;&#10;Description automatically generated">
            <a:extLst>
              <a:ext uri="{FF2B5EF4-FFF2-40B4-BE49-F238E27FC236}">
                <a16:creationId xmlns:a16="http://schemas.microsoft.com/office/drawing/2014/main" id="{1ED6D9DF-C238-434B-8A9E-1E9F5656B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735" y="3743328"/>
            <a:ext cx="228600" cy="317500"/>
          </a:xfrm>
          <a:prstGeom prst="rect">
            <a:avLst/>
          </a:prstGeom>
        </p:spPr>
      </p:pic>
    </p:spTree>
    <p:extLst>
      <p:ext uri="{BB962C8B-B14F-4D97-AF65-F5344CB8AC3E}">
        <p14:creationId xmlns:p14="http://schemas.microsoft.com/office/powerpoint/2010/main" val="2208848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352264"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AP</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FOLLOWED</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MANAGEMENT</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5123080" y="5458431"/>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Microsoft</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pic>
        <p:nvPicPr>
          <p:cNvPr id="13" name="Picture 12" descr="A screenshot of a cell phone&#10;&#10;Description automatically generated">
            <a:extLst>
              <a:ext uri="{FF2B5EF4-FFF2-40B4-BE49-F238E27FC236}">
                <a16:creationId xmlns:a16="http://schemas.microsoft.com/office/drawing/2014/main" id="{686B4393-CF65-674A-B6AE-AA442B10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318" y="1596323"/>
            <a:ext cx="1800000" cy="3195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0B01C21C-41C5-864D-919F-D49D3D7D3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740" y="1596323"/>
            <a:ext cx="1800000" cy="31950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B8F435FB-9F69-4943-9E05-EBA2A0D5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152" y="1596323"/>
            <a:ext cx="1800000" cy="31950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054954-4B1F-DC4C-9730-1446318AA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113" y="1596323"/>
            <a:ext cx="1800000" cy="3195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C43E857-EED4-3E46-8627-3E5E0519B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6936" y="1596323"/>
            <a:ext cx="1800000" cy="3195000"/>
          </a:xfrm>
          <a:prstGeom prst="rect">
            <a:avLst/>
          </a:prstGeom>
        </p:spPr>
      </p:pic>
      <p:sp>
        <p:nvSpPr>
          <p:cNvPr id="16" name="Rectangle 15">
            <a:extLst>
              <a:ext uri="{FF2B5EF4-FFF2-40B4-BE49-F238E27FC236}">
                <a16:creationId xmlns:a16="http://schemas.microsoft.com/office/drawing/2014/main" id="{8BBDF0AF-6382-1E4D-826A-BE9457788E2C}"/>
              </a:ext>
            </a:extLst>
          </p:cNvPr>
          <p:cNvSpPr/>
          <p:nvPr/>
        </p:nvSpPr>
        <p:spPr>
          <a:xfrm>
            <a:off x="8881872" y="5458431"/>
            <a:ext cx="33101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Google</a:t>
            </a:r>
            <a:r>
              <a:rPr kumimoji="0" lang="zh-CN" altLang="en-US"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608396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2246769"/>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Card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Requirements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Interest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Name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Full</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overage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entrance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Unfollow</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914400" lvl="1" indent="-457200">
              <a:buFont typeface="Arial" panose="020B0604020202020204" pitchFamily="34" charset="0"/>
              <a:buChar char="•"/>
              <a:defRPr/>
            </a:pP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2.</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close up of a sign&#10;&#10;Description automatically generated">
            <a:extLst>
              <a:ext uri="{FF2B5EF4-FFF2-40B4-BE49-F238E27FC236}">
                <a16:creationId xmlns:a16="http://schemas.microsoft.com/office/drawing/2014/main" id="{97BF042D-D656-0B4B-8309-79CE5780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5" y="1979804"/>
            <a:ext cx="2880000" cy="2456471"/>
          </a:xfrm>
          <a:prstGeom prst="rect">
            <a:avLst/>
          </a:prstGeom>
        </p:spPr>
      </p:pic>
    </p:spTree>
    <p:extLst>
      <p:ext uri="{BB962C8B-B14F-4D97-AF65-F5344CB8AC3E}">
        <p14:creationId xmlns:p14="http://schemas.microsoft.com/office/powerpoint/2010/main" val="241143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711910" y="2164470"/>
            <a:ext cx="3496929"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While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emerging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browsing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news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with</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some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repeated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pattern,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perception</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is</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getting</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flattened.</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endPar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671191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Current</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Problem</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41D25D0-B044-2642-810C-9CFCC2DB5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67" y="-1"/>
            <a:ext cx="929076" cy="7021337"/>
          </a:xfrm>
          <a:prstGeom prst="rect">
            <a:avLst/>
          </a:prstGeom>
        </p:spPr>
      </p:pic>
    </p:spTree>
    <p:extLst>
      <p:ext uri="{BB962C8B-B14F-4D97-AF65-F5344CB8AC3E}">
        <p14:creationId xmlns:p14="http://schemas.microsoft.com/office/powerpoint/2010/main" val="3755921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lang="zh-CN" altLang="en-US"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My</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Interests</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List</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2754926" y="5726016"/>
            <a:ext cx="2160000" cy="1015663"/>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List</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View</a:t>
            </a:r>
          </a:p>
          <a:p>
            <a:pPr marR="0" lvl="0" algn="ctr" defTabSz="914400" rtl="0" eaLnBrk="1" fontAlgn="auto" latinLnBrk="0" hangingPunct="1">
              <a:lnSpc>
                <a:spcPct val="100000"/>
              </a:lnSpc>
              <a:spcBef>
                <a:spcPts val="0"/>
              </a:spcBef>
              <a:spcAft>
                <a:spcPts val="0"/>
              </a:spcAft>
              <a:buClrTx/>
              <a:buSzTx/>
              <a:tabLst/>
              <a:defRPr/>
            </a:pP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Show</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more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items</a:t>
            </a: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Clear</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for</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reading</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7277076" y="5726016"/>
            <a:ext cx="2357040" cy="1015663"/>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C</a:t>
            </a:r>
            <a:r>
              <a:rPr lang="en-US" altLang="zh-CN" sz="2000" dirty="0" err="1">
                <a:solidFill>
                  <a:prstClr val="white"/>
                </a:solidFill>
                <a:latin typeface="Segoe UI Light" panose="020B0502040204020203" pitchFamily="34" charset="0"/>
                <a:ea typeface="DengXian" panose="02010600030101010101" pitchFamily="2" charset="-122"/>
                <a:cs typeface="Segoe UI Light" panose="020B0502040204020203" pitchFamily="34" charset="0"/>
              </a:rPr>
              <a:t>olumn</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List</a:t>
            </a: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Fill</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the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white</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space</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R="0" lvl="0" algn="ctr" defTabSz="914400" rtl="0" eaLnBrk="1" fontAlgn="auto" latinLnBrk="0" hangingPunct="1">
              <a:lnSpc>
                <a:spcPct val="100000"/>
              </a:lnSpc>
              <a:spcBef>
                <a:spcPts val="0"/>
              </a:spcBef>
              <a:spcAft>
                <a:spcPts val="0"/>
              </a:spcAft>
              <a:buClrTx/>
              <a:buSzTx/>
              <a:tabLst/>
              <a:defRPr/>
            </a:pPr>
            <a:r>
              <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More</a:t>
            </a:r>
            <a:r>
              <a:rPr kumimoji="0" lang="zh-CN" altLang="en-US"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direct</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by</a:t>
            </a:r>
            <a:r>
              <a:rPr lang="zh-CN" altLang="en-US"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0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pics</a:t>
            </a:r>
            <a:endParaRPr kumimoji="0" lang="en-US" altLang="zh-CN" sz="20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pic>
        <p:nvPicPr>
          <p:cNvPr id="24" name="Picture 23">
            <a:extLst>
              <a:ext uri="{FF2B5EF4-FFF2-40B4-BE49-F238E27FC236}">
                <a16:creationId xmlns:a16="http://schemas.microsoft.com/office/drawing/2014/main" id="{5B35F92F-79FD-8B42-AA4D-5EDA2EC0A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77076" y="884418"/>
            <a:ext cx="2160000" cy="4689627"/>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CC97A1E0-2C70-A841-9339-0E49DBE92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926" y="884419"/>
            <a:ext cx="2160000" cy="4689626"/>
          </a:xfrm>
          <a:prstGeom prst="rect">
            <a:avLst/>
          </a:prstGeom>
        </p:spPr>
      </p:pic>
    </p:spTree>
    <p:extLst>
      <p:ext uri="{BB962C8B-B14F-4D97-AF65-F5344CB8AC3E}">
        <p14:creationId xmlns:p14="http://schemas.microsoft.com/office/powerpoint/2010/main" val="1047455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94568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CTA</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Button</a:t>
            </a:r>
            <a:r>
              <a:rPr lang="zh-CN" altLang="en-US"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Status</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3D853470-F9DC-5F44-B3EF-386A3C342DE2}"/>
              </a:ext>
            </a:extLst>
          </p:cNvPr>
          <p:cNvSpPr txBox="1"/>
          <p:nvPr/>
        </p:nvSpPr>
        <p:spPr>
          <a:xfrm>
            <a:off x="1148830" y="3383030"/>
            <a:ext cx="2121312" cy="95410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Status</a:t>
            </a:r>
          </a:p>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Unfollow</a:t>
            </a:r>
          </a:p>
        </p:txBody>
      </p:sp>
      <p:sp>
        <p:nvSpPr>
          <p:cNvPr id="8" name="TextBox 7">
            <a:extLst>
              <a:ext uri="{FF2B5EF4-FFF2-40B4-BE49-F238E27FC236}">
                <a16:creationId xmlns:a16="http://schemas.microsoft.com/office/drawing/2014/main" id="{B9F43E60-C6ED-5F43-80CF-0C9F549F106A}"/>
              </a:ext>
            </a:extLst>
          </p:cNvPr>
          <p:cNvSpPr txBox="1"/>
          <p:nvPr/>
        </p:nvSpPr>
        <p:spPr>
          <a:xfrm>
            <a:off x="3486490" y="4383107"/>
            <a:ext cx="4947170" cy="40011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Successfully</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Unfollow</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Notification</a:t>
            </a:r>
          </a:p>
        </p:txBody>
      </p:sp>
      <p:sp>
        <p:nvSpPr>
          <p:cNvPr id="9" name="TextBox 8">
            <a:extLst>
              <a:ext uri="{FF2B5EF4-FFF2-40B4-BE49-F238E27FC236}">
                <a16:creationId xmlns:a16="http://schemas.microsoft.com/office/drawing/2014/main" id="{17DF76FC-31F4-0E41-A1D5-027EBA0B3C7A}"/>
              </a:ext>
            </a:extLst>
          </p:cNvPr>
          <p:cNvSpPr txBox="1"/>
          <p:nvPr/>
        </p:nvSpPr>
        <p:spPr>
          <a:xfrm>
            <a:off x="8650008" y="3429000"/>
            <a:ext cx="2262753" cy="95410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Status</a:t>
            </a:r>
          </a:p>
          <a:p>
            <a:pPr marR="0" lvl="0" algn="ctr" defTabSz="914400" rtl="0" eaLnBrk="1" fontAlgn="auto" latinLnBrk="0" hangingPunct="1">
              <a:lnSpc>
                <a:spcPct val="100000"/>
              </a:lnSpc>
              <a:spcBef>
                <a:spcPts val="0"/>
              </a:spcBef>
              <a:spcAft>
                <a:spcPts val="0"/>
              </a:spcAft>
              <a:buClrTx/>
              <a:buSzTx/>
              <a:tabLst/>
              <a:defRPr/>
            </a:pPr>
            <a:r>
              <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Followed</a:t>
            </a:r>
            <a:r>
              <a:rPr lang="zh-CN" altLang="en-US" sz="2800" b="1" dirty="0">
                <a:solidFill>
                  <a:schemeClr val="bg1"/>
                </a:solidFill>
                <a:latin typeface="Segoe UI" panose="020B0502040204020203" pitchFamily="34" charset="0"/>
                <a:ea typeface="DengXian" panose="02010600030101010101" pitchFamily="2" charset="-122"/>
                <a:cs typeface="Segoe UI" panose="020B0502040204020203" pitchFamily="34" charset="0"/>
              </a:rPr>
              <a:t> </a:t>
            </a:r>
            <a:endParaRPr lang="en-US" altLang="zh-CN" sz="2800" b="1" dirty="0">
              <a:solidFill>
                <a:schemeClr val="bg1"/>
              </a:solidFill>
              <a:latin typeface="Segoe UI" panose="020B0502040204020203" pitchFamily="34" charset="0"/>
              <a:ea typeface="DengXian" panose="02010600030101010101" pitchFamily="2" charset="-122"/>
              <a:cs typeface="Segoe UI" panose="020B0502040204020203" pitchFamily="34" charset="0"/>
            </a:endParaRPr>
          </a:p>
        </p:txBody>
      </p:sp>
      <p:cxnSp>
        <p:nvCxnSpPr>
          <p:cNvPr id="3" name="Straight Arrow Connector 2">
            <a:extLst>
              <a:ext uri="{FF2B5EF4-FFF2-40B4-BE49-F238E27FC236}">
                <a16:creationId xmlns:a16="http://schemas.microsoft.com/office/drawing/2014/main" id="{ABFDB8E4-C41D-9E42-953D-157EA9A4AA5F}"/>
              </a:ext>
            </a:extLst>
          </p:cNvPr>
          <p:cNvCxnSpPr>
            <a:cxnSpLocks/>
          </p:cNvCxnSpPr>
          <p:nvPr/>
        </p:nvCxnSpPr>
        <p:spPr>
          <a:xfrm>
            <a:off x="3486490" y="3655015"/>
            <a:ext cx="5053076"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8003E8-FEF3-B84C-8F5D-518FCFB81CDC}"/>
              </a:ext>
            </a:extLst>
          </p:cNvPr>
          <p:cNvSpPr txBox="1"/>
          <p:nvPr/>
        </p:nvSpPr>
        <p:spPr>
          <a:xfrm>
            <a:off x="3486490" y="2942348"/>
            <a:ext cx="4947170" cy="40011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Successfully</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Follow</a:t>
            </a:r>
            <a:r>
              <a:rPr lang="zh-CN" altLang="en-US"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sz="2000" b="1" dirty="0">
                <a:solidFill>
                  <a:srgbClr val="00FFFF"/>
                </a:solidFill>
                <a:latin typeface="Segoe UI" panose="020B0502040204020203" pitchFamily="34" charset="0"/>
                <a:ea typeface="DengXian" panose="02010600030101010101" pitchFamily="2" charset="-122"/>
                <a:cs typeface="Segoe UI" panose="020B0502040204020203" pitchFamily="34" charset="0"/>
              </a:rPr>
              <a:t>Notification</a:t>
            </a:r>
          </a:p>
        </p:txBody>
      </p:sp>
      <p:cxnSp>
        <p:nvCxnSpPr>
          <p:cNvPr id="13" name="Straight Arrow Connector 12">
            <a:extLst>
              <a:ext uri="{FF2B5EF4-FFF2-40B4-BE49-F238E27FC236}">
                <a16:creationId xmlns:a16="http://schemas.microsoft.com/office/drawing/2014/main" id="{150FF56A-537C-4243-A379-769AB9B382AD}"/>
              </a:ext>
            </a:extLst>
          </p:cNvPr>
          <p:cNvCxnSpPr>
            <a:cxnSpLocks/>
          </p:cNvCxnSpPr>
          <p:nvPr/>
        </p:nvCxnSpPr>
        <p:spPr>
          <a:xfrm flipH="1">
            <a:off x="3486490" y="4039890"/>
            <a:ext cx="5053076"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905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1148830" y="268113"/>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FOLLOW</a:t>
            </a:r>
            <a:r>
              <a:rPr kumimoji="0" lang="zh-CN" altLang="en-US" sz="1800" b="1"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panose="020B0502040504020203" pitchFamily="34" charset="0"/>
                <a:ea typeface="DengXian" panose="02010600030101010101" pitchFamily="2" charset="-122"/>
                <a:cs typeface="Segoe UI" panose="020B0502040204020203" pitchFamily="34" charset="0"/>
              </a:rPr>
              <a:t>Follow</a:t>
            </a:r>
            <a:r>
              <a:rPr lang="en-US" altLang="zh-CN" dirty="0">
                <a:solidFill>
                  <a:srgbClr val="00FFFF"/>
                </a:solidFill>
                <a:latin typeface="Segoe" panose="020B0502040504020203" pitchFamily="34" charset="0"/>
                <a:ea typeface="DengXian" panose="02010600030101010101" pitchFamily="2" charset="-122"/>
                <a:cs typeface="Segoe UI" panose="020B0502040204020203" pitchFamily="34" charset="0"/>
              </a:rPr>
              <a:t>/unfollow</a:t>
            </a:r>
            <a:r>
              <a:rPr lang="zh-CN" altLang="en-US" dirty="0">
                <a:solidFill>
                  <a:srgbClr val="00FFFF"/>
                </a:solidFill>
                <a:latin typeface="Segoe" panose="020B05020405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panose="020B0502040504020203" pitchFamily="34" charset="0"/>
                <a:ea typeface="DengXian" panose="02010600030101010101" pitchFamily="2" charset="-122"/>
                <a:cs typeface="Segoe UI" panose="020B0502040204020203" pitchFamily="34" charset="0"/>
              </a:rPr>
              <a:t>Notification</a:t>
            </a:r>
            <a:endParaRPr kumimoji="0" lang="en-US" sz="1800" b="0" i="0" u="none" strike="noStrike" kern="1200" cap="none" spc="0" normalizeH="0" baseline="0" noProof="0" dirty="0">
              <a:ln>
                <a:noFill/>
              </a:ln>
              <a:solidFill>
                <a:srgbClr val="00FFFF"/>
              </a:solidFill>
              <a:effectLst/>
              <a:uLnTx/>
              <a:uFillTx/>
              <a:latin typeface="Segoe" panose="020B05020405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8C0637C-FD2C-534B-A3E7-0733D9F29C5F}"/>
              </a:ext>
            </a:extLst>
          </p:cNvPr>
          <p:cNvSpPr/>
          <p:nvPr/>
        </p:nvSpPr>
        <p:spPr>
          <a:xfrm>
            <a:off x="3669326"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Bottom</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18" name="Rectangle 17">
            <a:extLst>
              <a:ext uri="{FF2B5EF4-FFF2-40B4-BE49-F238E27FC236}">
                <a16:creationId xmlns:a16="http://schemas.microsoft.com/office/drawing/2014/main" id="{47337AD7-FA75-C04E-870B-E5860DE17FB0}"/>
              </a:ext>
            </a:extLst>
          </p:cNvPr>
          <p:cNvSpPr/>
          <p:nvPr/>
        </p:nvSpPr>
        <p:spPr>
          <a:xfrm>
            <a:off x="6335698" y="5821019"/>
            <a:ext cx="2160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Pop</a:t>
            </a:r>
            <a:r>
              <a:rPr kumimoji="0" lang="zh-CN" altLang="en-US"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kumimoji="0" lang="en-US" altLang="zh-CN" sz="20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up</a:t>
            </a:r>
          </a:p>
        </p:txBody>
      </p:sp>
      <p:pic>
        <p:nvPicPr>
          <p:cNvPr id="3" name="Picture 2" descr="A screenshot of a cell phone&#10;&#10;Description automatically generated">
            <a:extLst>
              <a:ext uri="{FF2B5EF4-FFF2-40B4-BE49-F238E27FC236}">
                <a16:creationId xmlns:a16="http://schemas.microsoft.com/office/drawing/2014/main" id="{5CE8D3F2-E042-744A-84CD-6FF41C30C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912" y="850900"/>
            <a:ext cx="2160000" cy="468962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ECFF2C0-1877-0B4B-8FD9-CAB8BF9D1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090" y="850900"/>
            <a:ext cx="2160000" cy="4689626"/>
          </a:xfrm>
          <a:prstGeom prst="rect">
            <a:avLst/>
          </a:prstGeom>
        </p:spPr>
      </p:pic>
    </p:spTree>
    <p:extLst>
      <p:ext uri="{BB962C8B-B14F-4D97-AF65-F5344CB8AC3E}">
        <p14:creationId xmlns:p14="http://schemas.microsoft.com/office/powerpoint/2010/main" val="3288845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Google</a:t>
            </a:r>
            <a:r>
              <a:rPr kumimoji="0" lang="zh-CN" altLang="en-US"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News</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r>
              <a:rPr lang="en-US" altLang="zh-CN" dirty="0">
                <a:solidFill>
                  <a:prstClr val="white"/>
                </a:solidFill>
                <a:latin typeface="Segoe" panose="020B0502040504020203" pitchFamily="34" charset="0"/>
                <a:ea typeface="DengXian" panose="02010600030101010101" pitchFamily="2" charset="-122"/>
                <a:cs typeface="Segoe UI Light" panose="020B0502040204020203" pitchFamily="34" charset="0"/>
              </a:rPr>
              <a:t>Tab3</a:t>
            </a:r>
            <a:r>
              <a:rPr lang="zh-CN" altLang="en-US" dirty="0">
                <a:solidFill>
                  <a:prstClr val="white"/>
                </a:solidFill>
                <a:latin typeface="Segoe" panose="020B0502040504020203" pitchFamily="34" charset="0"/>
                <a:ea typeface="DengXian" panose="02010600030101010101" pitchFamily="2" charset="-122"/>
                <a:cs typeface="Segoe UI Light" panose="020B0502040204020203" pitchFamily="34" charset="0"/>
              </a:rPr>
              <a:t> </a:t>
            </a:r>
            <a:endPar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COMPETITORS</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1FCC75FE-4329-2F47-BCB5-21B2E17EC8D6}"/>
              </a:ext>
            </a:extLst>
          </p:cNvPr>
          <p:cNvSpPr/>
          <p:nvPr/>
        </p:nvSpPr>
        <p:spPr>
          <a:xfrm>
            <a:off x="6897070" y="5487914"/>
            <a:ext cx="3310128"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cs typeface="Segoe UI Light" panose="020B0502040204020203" pitchFamily="34" charset="0"/>
              </a:rPr>
              <a:t>LinkedIn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Segoe" panose="020B0502040504020203" pitchFamily="34" charset="0"/>
                <a:ea typeface="DengXian" panose="02010600030101010101" pitchFamily="2" charset="-122"/>
              </a:rPr>
              <a:t>Post</a:t>
            </a:r>
            <a:r>
              <a:rPr lang="zh-CN" altLang="en-US" dirty="0">
                <a:solidFill>
                  <a:prstClr val="white"/>
                </a:solidFill>
                <a:latin typeface="Segoe" panose="020B0502040504020203" pitchFamily="34" charset="0"/>
                <a:ea typeface="DengXian" panose="02010600030101010101" pitchFamily="2" charset="-122"/>
              </a:rPr>
              <a:t> </a:t>
            </a:r>
            <a:r>
              <a:rPr lang="en-US" altLang="zh-CN" dirty="0">
                <a:solidFill>
                  <a:prstClr val="white"/>
                </a:solidFill>
                <a:latin typeface="Segoe" panose="020B0502040504020203" pitchFamily="34" charset="0"/>
                <a:ea typeface="DengXian" panose="02010600030101010101" pitchFamily="2" charset="-122"/>
              </a:rPr>
              <a:t>saved</a:t>
            </a:r>
            <a:r>
              <a:rPr lang="zh-CN" altLang="en-US" dirty="0">
                <a:solidFill>
                  <a:prstClr val="white"/>
                </a:solidFill>
                <a:latin typeface="Segoe" panose="020B0502040504020203" pitchFamily="34" charset="0"/>
                <a:ea typeface="DengXian" panose="02010600030101010101" pitchFamily="2" charset="-122"/>
              </a:rPr>
              <a:t> </a:t>
            </a:r>
            <a:r>
              <a:rPr lang="en-US" altLang="zh-CN" dirty="0">
                <a:solidFill>
                  <a:prstClr val="white"/>
                </a:solidFill>
                <a:latin typeface="Segoe" panose="020B0502040504020203" pitchFamily="34" charset="0"/>
                <a:ea typeface="DengXian" panose="02010600030101010101" pitchFamily="2" charset="-122"/>
              </a:rPr>
              <a:t>status</a:t>
            </a:r>
            <a:endParaRPr kumimoji="0" lang="en-US" altLang="zh-CN" sz="1800" b="0" i="0" u="none" strike="noStrike" kern="1200" cap="none" spc="0" normalizeH="0" baseline="0" noProof="0" dirty="0">
              <a:ln>
                <a:noFill/>
              </a:ln>
              <a:solidFill>
                <a:prstClr val="white"/>
              </a:solidFill>
              <a:effectLst/>
              <a:uLnTx/>
              <a:uFillTx/>
              <a:latin typeface="Segoe" panose="020B0502040504020203" pitchFamily="34" charset="0"/>
              <a:ea typeface="DengXian" panose="02010600030101010101" pitchFamily="2" charset="-122"/>
            </a:endParaRPr>
          </a:p>
        </p:txBody>
      </p:sp>
      <p:pic>
        <p:nvPicPr>
          <p:cNvPr id="7" name="Picture 6" descr="A screenshot of a cell phone&#10;&#10;Description automatically generated">
            <a:extLst>
              <a:ext uri="{FF2B5EF4-FFF2-40B4-BE49-F238E27FC236}">
                <a16:creationId xmlns:a16="http://schemas.microsoft.com/office/drawing/2014/main" id="{41B3BF84-BE13-F94A-BBB1-E11CFE786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134" y="1166717"/>
            <a:ext cx="2160000" cy="3834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1590A42B-EE61-B34B-BD50-D2C6E59C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85" y="1166717"/>
            <a:ext cx="2160000" cy="3834000"/>
          </a:xfrm>
          <a:prstGeom prst="rect">
            <a:avLst/>
          </a:prstGeom>
        </p:spPr>
      </p:pic>
    </p:spTree>
    <p:extLst>
      <p:ext uri="{BB962C8B-B14F-4D97-AF65-F5344CB8AC3E}">
        <p14:creationId xmlns:p14="http://schemas.microsoft.com/office/powerpoint/2010/main" val="2646521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1" y="2164470"/>
            <a:ext cx="5128878" cy="95410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If</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didn’t</a:t>
            </a:r>
            <a:r>
              <a:rPr kumimoji="0" lang="zh-CN" altLang="en-US"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 </a:t>
            </a: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sign</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sign-in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notification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D625C7-7F6D-8D4F-B00B-3A2403087F1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6723170" y="302585"/>
            <a:ext cx="2879998" cy="6252829"/>
          </a:xfrm>
          <a:prstGeom prst="rect">
            <a:avLst/>
          </a:prstGeom>
        </p:spPr>
      </p:pic>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56601" y="1146647"/>
            <a:ext cx="2879997" cy="6252827"/>
          </a:xfrm>
          <a:prstGeom prst="rect">
            <a:avLst/>
          </a:prstGeom>
        </p:spPr>
      </p:pic>
      <p:cxnSp>
        <p:nvCxnSpPr>
          <p:cNvPr id="7" name="Elbow Connector 6">
            <a:extLst>
              <a:ext uri="{FF2B5EF4-FFF2-40B4-BE49-F238E27FC236}">
                <a16:creationId xmlns:a16="http://schemas.microsoft.com/office/drawing/2014/main" id="{EFCAF208-B688-D24D-A8DE-FC1D0E05F2BF}"/>
              </a:ext>
            </a:extLst>
          </p:cNvPr>
          <p:cNvCxnSpPr>
            <a:cxnSpLocks/>
          </p:cNvCxnSpPr>
          <p:nvPr/>
        </p:nvCxnSpPr>
        <p:spPr>
          <a:xfrm rot="16200000" flipH="1">
            <a:off x="8959364" y="1415561"/>
            <a:ext cx="2233248" cy="1125418"/>
          </a:xfrm>
          <a:prstGeom prst="bentConnector3">
            <a:avLst>
              <a:gd name="adj1" fmla="val -394"/>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16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2447278" y="5487914"/>
            <a:ext cx="23861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11</a:t>
            </a:r>
          </a:p>
        </p:txBody>
      </p:sp>
      <p:sp>
        <p:nvSpPr>
          <p:cNvPr id="5" name="TextBox 4">
            <a:extLst>
              <a:ext uri="{FF2B5EF4-FFF2-40B4-BE49-F238E27FC236}">
                <a16:creationId xmlns:a16="http://schemas.microsoft.com/office/drawing/2014/main" id="{2B9D3DD2-4D86-A44C-BE3B-E2A15C22C802}"/>
              </a:ext>
            </a:extLst>
          </p:cNvPr>
          <p:cNvSpPr txBox="1"/>
          <p:nvPr/>
        </p:nvSpPr>
        <p:spPr>
          <a:xfrm>
            <a:off x="3930369" y="310188"/>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MANAGE:</a:t>
            </a:r>
            <a:r>
              <a:rPr kumimoji="0" lang="zh-CN" altLang="en-US"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FOLLOW</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a:t>
            </a:r>
            <a:r>
              <a:rPr kumimoji="0" lang="en-US" altLang="zh-CN" sz="1800" b="1"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UN</a:t>
            </a:r>
            <a:r>
              <a:rPr lang="en-US" altLang="zh-CN" b="1" dirty="0">
                <a:solidFill>
                  <a:srgbClr val="00FFFF"/>
                </a:solidFill>
                <a:latin typeface="Segoe UI" panose="020B0502040204020203" pitchFamily="34" charset="0"/>
                <a:ea typeface="DengXian" panose="02010600030101010101" pitchFamily="2" charset="-122"/>
                <a:cs typeface="Segoe UI" panose="020B0502040204020203" pitchFamily="34" charset="0"/>
              </a:rPr>
              <a:t>FOLLOW</a:t>
            </a:r>
            <a:endParaRPr kumimoji="0" lang="en-US" sz="1800" b="1"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091336C8-4AA3-7144-8F88-854E99B28275}"/>
              </a:ext>
            </a:extLst>
          </p:cNvPr>
          <p:cNvSpPr/>
          <p:nvPr/>
        </p:nvSpPr>
        <p:spPr>
          <a:xfrm>
            <a:off x="1148831" y="2164470"/>
            <a:ext cx="5128878" cy="52322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8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Reuters</a:t>
            </a:r>
          </a:p>
        </p:txBody>
      </p:sp>
      <p:sp>
        <p:nvSpPr>
          <p:cNvPr id="12" name="TextBox 11">
            <a:extLst>
              <a:ext uri="{FF2B5EF4-FFF2-40B4-BE49-F238E27FC236}">
                <a16:creationId xmlns:a16="http://schemas.microsoft.com/office/drawing/2014/main" id="{E4603885-33F1-724F-A16E-2AC9E6D8943B}"/>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3.</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BBC532CD-42CB-FD4E-8EC2-3C6957E97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424" y="1356560"/>
            <a:ext cx="2160000" cy="38340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38463A8-9073-D64E-8E41-ECE63FA31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546" y="1356560"/>
            <a:ext cx="2160000" cy="3834000"/>
          </a:xfrm>
          <a:prstGeom prst="rect">
            <a:avLst/>
          </a:prstGeom>
        </p:spPr>
      </p:pic>
    </p:spTree>
    <p:extLst>
      <p:ext uri="{BB962C8B-B14F-4D97-AF65-F5344CB8AC3E}">
        <p14:creationId xmlns:p14="http://schemas.microsoft.com/office/powerpoint/2010/main" val="103526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1148830" y="2164470"/>
            <a:ext cx="6146915" cy="4401205"/>
          </a:xfrm>
          <a:prstGeom prst="rect">
            <a:avLst/>
          </a:prstGeom>
        </p:spPr>
        <p:txBody>
          <a:bodyPr wrap="square">
            <a:spAutoFit/>
          </a:bodyPr>
          <a:lstStyle/>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experience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embedded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opal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app,</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entry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point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would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visible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we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put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setting.</a:t>
            </a:r>
          </a:p>
          <a:p>
            <a:pPr marL="457200" indent="-457200">
              <a:buFont typeface="Arial" panose="020B0604020202020204" pitchFamily="34" charset="0"/>
              <a:buChar char="•"/>
              <a:defRPr/>
            </a:pP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a:p>
            <a:pPr marL="457200" indent="-457200">
              <a:buFont typeface="Arial" panose="020B0604020202020204" pitchFamily="34" charset="0"/>
              <a:buChar char="•"/>
              <a:defRPr/>
            </a:pP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And</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also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current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navigation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less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useful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for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topics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since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they</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are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last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position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of</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the</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bar.</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It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takes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much</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efforts</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scroll</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down</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to</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that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r>
              <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part.</a:t>
            </a:r>
            <a:r>
              <a:rPr lang="zh-CN" altLang="en-US"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rPr>
              <a:t> </a:t>
            </a:r>
            <a:endParaRPr lang="en-US" altLang="zh-CN" sz="2800" dirty="0">
              <a:solidFill>
                <a:prstClr val="white"/>
              </a:solidFill>
              <a:latin typeface="Segoe UI Light" panose="020B0502040204020203" pitchFamily="34" charset="0"/>
              <a:ea typeface="DengXian" panose="02010600030101010101" pitchFamily="2" charset="-122"/>
              <a:cs typeface="Segoe UI Light" panose="020B0502040204020203" pitchFamily="34" charset="0"/>
            </a:endParaRPr>
          </a:p>
        </p:txBody>
      </p:sp>
      <p:sp>
        <p:nvSpPr>
          <p:cNvPr id="5" name="TextBox 4">
            <a:extLst>
              <a:ext uri="{FF2B5EF4-FFF2-40B4-BE49-F238E27FC236}">
                <a16:creationId xmlns:a16="http://schemas.microsoft.com/office/drawing/2014/main" id="{2B9D3DD2-4D86-A44C-BE3B-E2A15C22C802}"/>
              </a:ext>
            </a:extLst>
          </p:cNvPr>
          <p:cNvSpPr txBox="1"/>
          <p:nvPr/>
        </p:nvSpPr>
        <p:spPr>
          <a:xfrm>
            <a:off x="1148830" y="1795138"/>
            <a:ext cx="4331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4.</a:t>
            </a:r>
            <a:r>
              <a:rPr kumimoji="0" lang="zh-CN" altLang="en-US"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0" i="0" u="none" strike="noStrike" kern="1200" cap="none" spc="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Sign-in</a:t>
            </a:r>
            <a:endParaRPr kumimoji="0" lang="en-US" sz="1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95E6E3C-2C6C-9B44-A1E6-10EB909197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3170" y="302586"/>
            <a:ext cx="2879996" cy="6252827"/>
          </a:xfrm>
          <a:prstGeom prst="rect">
            <a:avLst/>
          </a:prstGeom>
        </p:spPr>
      </p:pic>
    </p:spTree>
    <p:extLst>
      <p:ext uri="{BB962C8B-B14F-4D97-AF65-F5344CB8AC3E}">
        <p14:creationId xmlns:p14="http://schemas.microsoft.com/office/powerpoint/2010/main" val="2998638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9D3DD2-4D86-A44C-BE3B-E2A15C22C802}"/>
              </a:ext>
            </a:extLst>
          </p:cNvPr>
          <p:cNvSpPr txBox="1"/>
          <p:nvPr/>
        </p:nvSpPr>
        <p:spPr>
          <a:xfrm>
            <a:off x="3930369" y="276581"/>
            <a:ext cx="43312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User</a:t>
            </a:r>
            <a:r>
              <a:rPr lang="zh-CN" altLang="en-US" dirty="0">
                <a:solidFill>
                  <a:srgbClr val="00FFFF"/>
                </a:solidFill>
                <a:latin typeface="Segoe UI" panose="020B0502040204020203" pitchFamily="34" charset="0"/>
                <a:ea typeface="DengXian" panose="02010600030101010101" pitchFamily="2" charset="-122"/>
                <a:cs typeface="Segoe UI" panose="020B0502040204020203" pitchFamily="34" charset="0"/>
              </a:rPr>
              <a:t> </a:t>
            </a:r>
            <a:r>
              <a:rPr lang="en-US" altLang="zh-CN" dirty="0">
                <a:solidFill>
                  <a:srgbClr val="00FFFF"/>
                </a:solidFill>
                <a:latin typeface="Segoe UI" panose="020B0502040204020203" pitchFamily="34" charset="0"/>
                <a:ea typeface="DengXian" panose="02010600030101010101" pitchFamily="2" charset="-122"/>
                <a:cs typeface="Segoe UI" panose="020B0502040204020203" pitchFamily="34" charset="0"/>
              </a:rPr>
              <a:t>flow</a:t>
            </a:r>
            <a:endParaRPr lang="en-US" dirty="0">
              <a:solidFill>
                <a:srgbClr val="00FFFF"/>
              </a:solidFill>
              <a:latin typeface="Segoe UI" panose="020B0502040204020203" pitchFamily="34" charset="0"/>
              <a:ea typeface="DengXian" panose="02010600030101010101" pitchFamily="2" charset="-122"/>
              <a:cs typeface="Segoe UI" panose="020B05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5D69210B-B8B8-2B4A-879A-A268889822B1}"/>
              </a:ext>
            </a:extLst>
          </p:cNvPr>
          <p:cNvPicPr>
            <a:picLocks noChangeAspect="1"/>
          </p:cNvPicPr>
          <p:nvPr/>
        </p:nvPicPr>
        <p:blipFill rotWithShape="1">
          <a:blip r:embed="rId2">
            <a:extLst>
              <a:ext uri="{28A0092B-C50C-407E-A947-70E740481C1C}">
                <a14:useLocalDpi xmlns:a14="http://schemas.microsoft.com/office/drawing/2010/main" val="0"/>
              </a:ext>
            </a:extLst>
          </a:blip>
          <a:srcRect t="37572" b="36554"/>
          <a:stretch/>
        </p:blipFill>
        <p:spPr>
          <a:xfrm>
            <a:off x="1841240" y="1430755"/>
            <a:ext cx="2160000" cy="1213403"/>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C933164-7463-8D4D-B1AA-5FE72A1AB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550" y="850901"/>
            <a:ext cx="2160000" cy="468962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188194-6CA6-634D-B990-DAA223FB3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860" y="850901"/>
            <a:ext cx="2160000" cy="4689627"/>
          </a:xfrm>
          <a:prstGeom prst="rect">
            <a:avLst/>
          </a:prstGeom>
        </p:spPr>
      </p:pic>
      <p:pic>
        <p:nvPicPr>
          <p:cNvPr id="11" name="Picture 10">
            <a:extLst>
              <a:ext uri="{FF2B5EF4-FFF2-40B4-BE49-F238E27FC236}">
                <a16:creationId xmlns:a16="http://schemas.microsoft.com/office/drawing/2014/main" id="{D484EF59-60BC-634A-B465-BE5DEF9666E5}"/>
              </a:ext>
            </a:extLst>
          </p:cNvPr>
          <p:cNvPicPr>
            <a:picLocks noChangeAspect="1"/>
          </p:cNvPicPr>
          <p:nvPr/>
        </p:nvPicPr>
        <p:blipFill rotWithShape="1">
          <a:blip r:embed="rId5">
            <a:extLst>
              <a:ext uri="{28A0092B-C50C-407E-A947-70E740481C1C}">
                <a14:useLocalDpi xmlns:a14="http://schemas.microsoft.com/office/drawing/2010/main" val="0"/>
              </a:ext>
            </a:extLst>
          </a:blip>
          <a:srcRect t="30542" b="40370"/>
          <a:stretch/>
        </p:blipFill>
        <p:spPr>
          <a:xfrm>
            <a:off x="1841240" y="3429000"/>
            <a:ext cx="2160000" cy="1364105"/>
          </a:xfrm>
          <a:prstGeom prst="rect">
            <a:avLst/>
          </a:prstGeom>
        </p:spPr>
      </p:pic>
      <p:cxnSp>
        <p:nvCxnSpPr>
          <p:cNvPr id="7" name="Elbow Connector 6">
            <a:extLst>
              <a:ext uri="{FF2B5EF4-FFF2-40B4-BE49-F238E27FC236}">
                <a16:creationId xmlns:a16="http://schemas.microsoft.com/office/drawing/2014/main" id="{10893697-1F28-7B4D-B989-BE9F2509543B}"/>
              </a:ext>
            </a:extLst>
          </p:cNvPr>
          <p:cNvCxnSpPr>
            <a:cxnSpLocks/>
          </p:cNvCxnSpPr>
          <p:nvPr/>
        </p:nvCxnSpPr>
        <p:spPr>
          <a:xfrm flipV="1">
            <a:off x="3930367" y="1317472"/>
            <a:ext cx="1444822" cy="276551"/>
          </a:xfrm>
          <a:prstGeom prst="bentConnector3">
            <a:avLst>
              <a:gd name="adj1" fmla="val 50000"/>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B976B7D9-2829-A64C-9935-F6BA5ED02464}"/>
              </a:ext>
            </a:extLst>
          </p:cNvPr>
          <p:cNvCxnSpPr>
            <a:cxnSpLocks/>
          </p:cNvCxnSpPr>
          <p:nvPr/>
        </p:nvCxnSpPr>
        <p:spPr>
          <a:xfrm rot="5400000" flipH="1" flipV="1">
            <a:off x="3130848" y="2222151"/>
            <a:ext cx="3043861" cy="1444822"/>
          </a:xfrm>
          <a:prstGeom prst="bentConnector3">
            <a:avLst>
              <a:gd name="adj1" fmla="val 50000"/>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EF2D1-2F34-D549-B5FB-F3C901164120}"/>
              </a:ext>
            </a:extLst>
          </p:cNvPr>
          <p:cNvCxnSpPr/>
          <p:nvPr/>
        </p:nvCxnSpPr>
        <p:spPr>
          <a:xfrm>
            <a:off x="6816813" y="1317472"/>
            <a:ext cx="1444818" cy="0"/>
          </a:xfrm>
          <a:prstGeom prst="straightConnector1">
            <a:avLst/>
          </a:prstGeom>
          <a:ln>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2603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B38AC9-69F3-704F-9137-727FC499586D}"/>
              </a:ext>
            </a:extLst>
          </p:cNvPr>
          <p:cNvSpPr txBox="1"/>
          <p:nvPr/>
        </p:nvSpPr>
        <p:spPr>
          <a:xfrm>
            <a:off x="478972" y="2551837"/>
            <a:ext cx="11234057" cy="1754326"/>
          </a:xfrm>
          <a:prstGeom prst="rect">
            <a:avLst/>
          </a:prstGeom>
          <a:noFill/>
        </p:spPr>
        <p:txBody>
          <a:bodyPr wrap="square" rtlCol="0">
            <a:spAutoFit/>
          </a:bodyPr>
          <a:lstStyle/>
          <a:p>
            <a:pPr algn="ct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After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followed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something,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users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want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keep</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in</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track</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but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sometimes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they</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are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unable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to</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updates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or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forget</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their</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reading</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r>
              <a:rPr lang="en-US" altLang="zh-CN"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progress.</a:t>
            </a:r>
            <a:r>
              <a:rPr lang="zh-CN" altLang="en-US" sz="3600" b="1" dirty="0">
                <a:solidFill>
                  <a:prstClr val="white"/>
                </a:solidFill>
                <a:latin typeface="Segoe UI" panose="020B0502040204020203" pitchFamily="34" charset="0"/>
                <a:ea typeface="DengXian" panose="02010600030101010101" pitchFamily="2" charset="-122"/>
                <a:cs typeface="Segoe UI" panose="020B0502040204020203" pitchFamily="34" charset="0"/>
              </a:rPr>
              <a:t> </a:t>
            </a:r>
            <a:endPar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endParaRPr>
          </a:p>
        </p:txBody>
      </p:sp>
      <p:sp>
        <p:nvSpPr>
          <p:cNvPr id="3" name="TextBox 2">
            <a:extLst>
              <a:ext uri="{FF2B5EF4-FFF2-40B4-BE49-F238E27FC236}">
                <a16:creationId xmlns:a16="http://schemas.microsoft.com/office/drawing/2014/main" id="{7DB436C2-9731-8640-880A-F989F90EEB06}"/>
              </a:ext>
            </a:extLst>
          </p:cNvPr>
          <p:cNvSpPr txBox="1"/>
          <p:nvPr/>
        </p:nvSpPr>
        <p:spPr>
          <a:xfrm>
            <a:off x="4524895" y="4306163"/>
            <a:ext cx="31422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cap="all" spc="20" dirty="0">
                <a:solidFill>
                  <a:srgbClr val="00FFFF"/>
                </a:solidFill>
                <a:latin typeface="Segoe UI" panose="020B0502040204020203" pitchFamily="34" charset="0"/>
                <a:ea typeface="Segoe UI Semibold" charset="0"/>
                <a:cs typeface="Segoe UI" panose="020B0502040204020203" pitchFamily="34" charset="0"/>
              </a:rPr>
              <a:t>Follow-up</a:t>
            </a:r>
            <a:endParaRPr kumimoji="0" lang="en-US" sz="1800" b="1" i="0" u="none" strike="noStrike" kern="1200" cap="all" spc="20" normalizeH="0" baseline="0" noProof="0" dirty="0">
              <a:ln>
                <a:noFill/>
              </a:ln>
              <a:solidFill>
                <a:srgbClr val="00FFFF"/>
              </a:solidFill>
              <a:effectLst/>
              <a:uLnTx/>
              <a:uFillTx/>
              <a:latin typeface="Segoe UI" panose="020B0502040204020203" pitchFamily="34" charset="0"/>
              <a:ea typeface="Segoe UI Semibold" charset="0"/>
              <a:cs typeface="Segoe UI" panose="020B0502040204020203" pitchFamily="34" charset="0"/>
            </a:endParaRPr>
          </a:p>
        </p:txBody>
      </p:sp>
    </p:spTree>
    <p:extLst>
      <p:ext uri="{BB962C8B-B14F-4D97-AF65-F5344CB8AC3E}">
        <p14:creationId xmlns:p14="http://schemas.microsoft.com/office/powerpoint/2010/main" val="282576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3254DF-45CC-4B4B-8EDA-BEA8D5FB5CF3}"/>
              </a:ext>
            </a:extLst>
          </p:cNvPr>
          <p:cNvSpPr/>
          <p:nvPr/>
        </p:nvSpPr>
        <p:spPr>
          <a:xfrm>
            <a:off x="664341" y="3157072"/>
            <a:ext cx="489163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Segoe UI Light" panose="020B0502040204020203" pitchFamily="34" charset="0"/>
                <a:ea typeface="DengXian" panose="02010600030101010101" pitchFamily="2" charset="-122"/>
                <a:cs typeface="Segoe UI Light" panose="020B0502040204020203" pitchFamily="34" charset="0"/>
              </a:rPr>
              <a:t>233</a:t>
            </a:r>
          </a:p>
        </p:txBody>
      </p:sp>
      <p:sp>
        <p:nvSpPr>
          <p:cNvPr id="5" name="Rectangle 4">
            <a:extLst>
              <a:ext uri="{FF2B5EF4-FFF2-40B4-BE49-F238E27FC236}">
                <a16:creationId xmlns:a16="http://schemas.microsoft.com/office/drawing/2014/main" id="{A7583F8A-EC42-6041-A554-86882A8D70DB}"/>
              </a:ext>
            </a:extLst>
          </p:cNvPr>
          <p:cNvSpPr/>
          <p:nvPr/>
        </p:nvSpPr>
        <p:spPr>
          <a:xfrm>
            <a:off x="611332" y="1147649"/>
            <a:ext cx="7297190" cy="193899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PAIN</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POINT</a:t>
            </a:r>
            <a:r>
              <a:rPr kumimoji="0" lang="zh-CN" altLang="en-US" sz="1800" b="1" i="0" u="none" strike="noStrike" kern="1200" cap="all" spc="20" normalizeH="0" baseline="0" noProof="0" dirty="0">
                <a:ln>
                  <a:noFill/>
                </a:ln>
                <a:solidFill>
                  <a:srgbClr val="00FFFF"/>
                </a:solidFill>
                <a:effectLst/>
                <a:uLnTx/>
                <a:uFillTx/>
                <a:latin typeface="Segoe UI" panose="020B0502040204020203" pitchFamily="34" charset="0"/>
                <a:ea typeface="DengXian" panose="02010600030101010101" pitchFamily="2" charset="-122"/>
                <a:cs typeface="Segoe UI" panose="020B0502040204020203" pitchFamily="34" charset="0"/>
              </a:rPr>
              <a:t> </a:t>
            </a:r>
            <a:r>
              <a:rPr lang="en-US" altLang="zh-CN" b="1" cap="all" spc="20" dirty="0">
                <a:solidFill>
                  <a:srgbClr val="00FFFF"/>
                </a:solidFill>
                <a:latin typeface="Segoe UI" panose="020B0502040204020203" pitchFamily="34" charset="0"/>
                <a:ea typeface="DengXian" panose="02010600030101010101" pitchFamily="2" charset="-122"/>
                <a:cs typeface="Segoe UI" panose="020B0502040204020203" pitchFamily="34" charset="0"/>
              </a:rPr>
              <a:t>3</a:t>
            </a: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LOST</a:t>
            </a:r>
            <a:r>
              <a:rPr kumimoji="0" lang="zh-CN" altLang="en-US"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 </a:t>
            </a:r>
            <a:r>
              <a:rPr kumimoji="0" lang="en-US" altLang="zh-CN" sz="7200" b="1" i="0" u="none" strike="noStrike" kern="1200" cap="none" spc="0" normalizeH="0" baseline="0" noProof="0" dirty="0">
                <a:ln>
                  <a:noFill/>
                </a:ln>
                <a:solidFill>
                  <a:prstClr val="white"/>
                </a:solidFill>
                <a:effectLst/>
                <a:uLnTx/>
                <a:uFillTx/>
                <a:latin typeface="Segoe UI" panose="020B0502040204020203" pitchFamily="34" charset="0"/>
                <a:ea typeface="DengXian" panose="02010600030101010101" pitchFamily="2" charset="-122"/>
                <a:cs typeface="Segoe UI" panose="020B0502040204020203" pitchFamily="34" charset="0"/>
              </a:rPr>
              <a:t>PROGRESS</a:t>
            </a:r>
            <a:endParaRPr kumimoji="0" lang="en-US" sz="7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5956228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Them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udio 8 Template.potx" id="{99B69793-C055-4CED-BA90-6EFA9DF8C3AB}" vid="{94D654F6-CE55-48D3-9A60-3A0B20C4B8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3018</TotalTime>
  <Words>2818</Words>
  <Application>Microsoft Macintosh PowerPoint</Application>
  <PresentationFormat>Widescreen</PresentationFormat>
  <Paragraphs>622</Paragraphs>
  <Slides>129</Slides>
  <Notes>60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129</vt:i4>
      </vt:variant>
    </vt:vector>
  </HeadingPairs>
  <TitlesOfParts>
    <vt:vector size="139" baseType="lpstr">
      <vt:lpstr>Arial</vt:lpstr>
      <vt:lpstr>Calibri</vt:lpstr>
      <vt:lpstr>Calibri Light</vt:lpstr>
      <vt:lpstr>Segoe</vt:lpstr>
      <vt:lpstr>Segoe UI</vt:lpstr>
      <vt:lpstr>Segoe UI Light</vt:lpstr>
      <vt:lpstr>Segoe UI Semibold</vt:lpstr>
      <vt:lpstr>Office 佈景主題</vt:lpstr>
      <vt:lpstr>Dark Theme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Yifei Gong</cp:lastModifiedBy>
  <cp:revision>166</cp:revision>
  <cp:lastPrinted>2018-07-16T03:57:53Z</cp:lastPrinted>
  <dcterms:modified xsi:type="dcterms:W3CDTF">2019-09-18T11:22:34Z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leejay@microsoft.com</vt:lpwstr>
  </property>
  <property fmtid="{D5CDD505-2E9C-101B-9397-08002B2CF9AE}" pid="5" name="MSIP_Label_f42aa342-8706-4288-bd11-ebb85995028c_SetDate">
    <vt:lpwstr>2017-10-28T06:50:44.9836766Z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